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1"/>
  </p:sldMasterIdLst>
  <p:notesMasterIdLst>
    <p:notesMasterId r:id="rId51"/>
  </p:notesMasterIdLst>
  <p:handoutMasterIdLst>
    <p:handoutMasterId r:id="rId52"/>
  </p:handoutMasterIdLst>
  <p:sldIdLst>
    <p:sldId id="257" r:id="rId2"/>
    <p:sldId id="290" r:id="rId3"/>
    <p:sldId id="340" r:id="rId4"/>
    <p:sldId id="296" r:id="rId5"/>
    <p:sldId id="281" r:id="rId6"/>
    <p:sldId id="291" r:id="rId7"/>
    <p:sldId id="298" r:id="rId8"/>
    <p:sldId id="286" r:id="rId9"/>
    <p:sldId id="297" r:id="rId10"/>
    <p:sldId id="287" r:id="rId11"/>
    <p:sldId id="333" r:id="rId12"/>
    <p:sldId id="301" r:id="rId13"/>
    <p:sldId id="303" r:id="rId14"/>
    <p:sldId id="285" r:id="rId15"/>
    <p:sldId id="300" r:id="rId16"/>
    <p:sldId id="278" r:id="rId17"/>
    <p:sldId id="337" r:id="rId18"/>
    <p:sldId id="347" r:id="rId19"/>
    <p:sldId id="299" r:id="rId20"/>
    <p:sldId id="304" r:id="rId21"/>
    <p:sldId id="341" r:id="rId22"/>
    <p:sldId id="302" r:id="rId23"/>
    <p:sldId id="334" r:id="rId24"/>
    <p:sldId id="312" r:id="rId25"/>
    <p:sldId id="336" r:id="rId26"/>
    <p:sldId id="317" r:id="rId27"/>
    <p:sldId id="330" r:id="rId28"/>
    <p:sldId id="331" r:id="rId29"/>
    <p:sldId id="306" r:id="rId30"/>
    <p:sldId id="292" r:id="rId31"/>
    <p:sldId id="359" r:id="rId32"/>
    <p:sldId id="309" r:id="rId33"/>
    <p:sldId id="310" r:id="rId34"/>
    <p:sldId id="311" r:id="rId35"/>
    <p:sldId id="321" r:id="rId36"/>
    <p:sldId id="345" r:id="rId37"/>
    <p:sldId id="346" r:id="rId38"/>
    <p:sldId id="319" r:id="rId39"/>
    <p:sldId id="313" r:id="rId40"/>
    <p:sldId id="357" r:id="rId41"/>
    <p:sldId id="315" r:id="rId42"/>
    <p:sldId id="358" r:id="rId43"/>
    <p:sldId id="335" r:id="rId44"/>
    <p:sldId id="338" r:id="rId45"/>
    <p:sldId id="342" r:id="rId46"/>
    <p:sldId id="361" r:id="rId47"/>
    <p:sldId id="343" r:id="rId48"/>
    <p:sldId id="360" r:id="rId49"/>
    <p:sldId id="325" r:id="rId5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0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7FA"/>
    <a:srgbClr val="168EB2"/>
    <a:srgbClr val="086E6C"/>
    <a:srgbClr val="CDC7F9"/>
    <a:srgbClr val="F49EA0"/>
    <a:srgbClr val="09A9E6"/>
    <a:srgbClr val="FDAE35"/>
    <a:srgbClr val="BC85BA"/>
    <a:srgbClr val="75BAF3"/>
    <a:srgbClr val="6FD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17" autoAdjust="0"/>
  </p:normalViewPr>
  <p:slideViewPr>
    <p:cSldViewPr snapToGrid="0" showGuides="1">
      <p:cViewPr varScale="1">
        <p:scale>
          <a:sx n="63" d="100"/>
          <a:sy n="63" d="100"/>
        </p:scale>
        <p:origin x="-750" y="-108"/>
      </p:cViewPr>
      <p:guideLst>
        <p:guide orient="horz" pos="219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openxmlformats.org/officeDocument/2006/relationships/image" Target="../media/image95.jpeg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openxmlformats.org/officeDocument/2006/relationships/image" Target="../media/image95.jpeg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ОСВІТНЬО-КВАЛІФІКАЦІЙНИЙ </a:t>
            </a:r>
          </a:p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РІВЕНЬ ПЕДАГОГІВ</a:t>
            </a:r>
          </a:p>
        </c:rich>
      </c:tx>
      <c:layout>
        <c:manualLayout>
          <c:xMode val="edge"/>
          <c:yMode val="edge"/>
          <c:x val="0.22553832832751591"/>
          <c:y val="2.216066481994459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678276516142362E-3"/>
          <c:y val="0.19600316056325054"/>
          <c:w val="0.98858078307221708"/>
          <c:h val="0.79704524469067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ОСВІТНЬО-КВАЛІФІКАЦІЙНИЙ РІВЕНЬ ПЕДАГОГІВ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3E-42E2-BEDD-5D0D8680386B}"/>
              </c:ext>
            </c:extLst>
          </c:dPt>
          <c:dPt>
            <c:idx val="1"/>
            <c:bubble3D val="0"/>
            <c:spPr>
              <a:solidFill>
                <a:schemeClr val="accent2">
                  <a:shade val="7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13E-42E2-BEDD-5D0D8680386B}"/>
              </c:ext>
            </c:extLst>
          </c:dPt>
          <c:dPt>
            <c:idx val="2"/>
            <c:bubble3D val="0"/>
            <c:spPr>
              <a:solidFill>
                <a:schemeClr val="accent2">
                  <a:shade val="9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13E-42E2-BEDD-5D0D8680386B}"/>
              </c:ext>
            </c:extLst>
          </c:dPt>
          <c:dPt>
            <c:idx val="3"/>
            <c:bubble3D val="0"/>
            <c:spPr>
              <a:solidFill>
                <a:schemeClr val="accent2">
                  <a:tint val="9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13E-42E2-BEDD-5D0D8680386B}"/>
              </c:ext>
            </c:extLst>
          </c:dPt>
          <c:dPt>
            <c:idx val="4"/>
            <c:bubble3D val="0"/>
            <c:spPr>
              <a:solidFill>
                <a:schemeClr val="accent2">
                  <a:tint val="7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13E-42E2-BEDD-5D0D8680386B}"/>
              </c:ext>
            </c:extLst>
          </c:dPt>
          <c:dPt>
            <c:idx val="5"/>
            <c:bubble3D val="0"/>
            <c:spPr>
              <a:solidFill>
                <a:schemeClr val="accent2">
                  <a:tint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13E-42E2-BEDD-5D0D868038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педагогічне звання</c:v>
                </c:pt>
                <c:pt idx="1">
                  <c:v>Вища категорія</c:v>
                </c:pt>
                <c:pt idx="2">
                  <c:v>ІІ категорія</c:v>
                </c:pt>
                <c:pt idx="3">
                  <c:v>Спеціаліст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7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DB-473E-9E39-0823C8FD070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39872316901277E-2"/>
          <c:y val="0.95524016417954571"/>
          <c:w val="0.89999983001776696"/>
          <c:h val="4.475983582045432E-2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Аналіз виконання норм харчування</a:t>
            </a:r>
          </a:p>
          <a:p>
            <a:pPr>
              <a:defRPr/>
            </a:pPr>
            <a:r>
              <a:rPr lang="ru-RU" sz="1400"/>
              <a:t>(ранній вік)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Аналіз виконання норм харчування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45-48D4-89D4-01C7F780CCAF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45-48D4-89D4-01C7F780CCA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45-48D4-89D4-01C7F780CCA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D45-48D4-89D4-01C7F780CCA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D45-48D4-89D4-01C7F780CCA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D45-48D4-89D4-01C7F780CCAF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D45-48D4-89D4-01C7F780CCAF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D45-48D4-89D4-01C7F780CCAF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D45-48D4-89D4-01C7F780CCAF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D45-48D4-89D4-01C7F780CCAF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ED45-48D4-89D4-01C7F780CCAF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ED45-48D4-89D4-01C7F780CCAF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ED45-48D4-89D4-01C7F780CCAF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ED45-48D4-89D4-01C7F780CCAF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ED45-48D4-89D4-01C7F780CCAF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ED45-48D4-89D4-01C7F780CCAF}"/>
              </c:ext>
            </c:extLst>
          </c:dPt>
          <c:dPt>
            <c:idx val="16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ED45-48D4-89D4-01C7F780CCA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М'ясо</c:v>
                </c:pt>
                <c:pt idx="1">
                  <c:v>Риба</c:v>
                </c:pt>
                <c:pt idx="2">
                  <c:v>Олія</c:v>
                </c:pt>
                <c:pt idx="3">
                  <c:v>Масло вершкове</c:v>
                </c:pt>
                <c:pt idx="4">
                  <c:v>Молоко</c:v>
                </c:pt>
                <c:pt idx="5">
                  <c:v>Сир кисломолочний</c:v>
                </c:pt>
                <c:pt idx="6">
                  <c:v>Сир твердий</c:v>
                </c:pt>
                <c:pt idx="7">
                  <c:v>Яйце</c:v>
                </c:pt>
                <c:pt idx="8">
                  <c:v>Цукор</c:v>
                </c:pt>
                <c:pt idx="9">
                  <c:v>Картопля</c:v>
                </c:pt>
                <c:pt idx="10">
                  <c:v>Овочі</c:v>
                </c:pt>
                <c:pt idx="11">
                  <c:v>Фрукти</c:v>
                </c:pt>
                <c:pt idx="12">
                  <c:v>Соки</c:v>
                </c:pt>
                <c:pt idx="13">
                  <c:v>Крупи, бобові</c:v>
                </c:pt>
                <c:pt idx="14">
                  <c:v>Сметана</c:v>
                </c:pt>
                <c:pt idx="15">
                  <c:v>Фрукти сушені</c:v>
                </c:pt>
                <c:pt idx="16">
                  <c:v>Хліб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100</c:v>
                </c:pt>
                <c:pt idx="1">
                  <c:v>100</c:v>
                </c:pt>
                <c:pt idx="2">
                  <c:v>86</c:v>
                </c:pt>
                <c:pt idx="3">
                  <c:v>104</c:v>
                </c:pt>
                <c:pt idx="4">
                  <c:v>100</c:v>
                </c:pt>
                <c:pt idx="5">
                  <c:v>50</c:v>
                </c:pt>
                <c:pt idx="6">
                  <c:v>100</c:v>
                </c:pt>
                <c:pt idx="7">
                  <c:v>97</c:v>
                </c:pt>
                <c:pt idx="8">
                  <c:v>0</c:v>
                </c:pt>
                <c:pt idx="9">
                  <c:v>110</c:v>
                </c:pt>
                <c:pt idx="10">
                  <c:v>64</c:v>
                </c:pt>
                <c:pt idx="11">
                  <c:v>55</c:v>
                </c:pt>
                <c:pt idx="12">
                  <c:v>101</c:v>
                </c:pt>
                <c:pt idx="13">
                  <c:v>100</c:v>
                </c:pt>
                <c:pt idx="14">
                  <c:v>86</c:v>
                </c:pt>
                <c:pt idx="15">
                  <c:v>60</c:v>
                </c:pt>
                <c:pt idx="16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ED45-48D4-89D4-01C7F780CC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0222208"/>
        <c:axId val="39119680"/>
        <c:axId val="0"/>
      </c:bar3DChart>
      <c:catAx>
        <c:axId val="40222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Georgia" pitchFamily="18" charset="0"/>
              </a:defRPr>
            </a:pPr>
            <a:endParaRPr lang="ru-RU"/>
          </a:p>
        </c:txPr>
        <c:crossAx val="39119680"/>
        <c:crosses val="autoZero"/>
        <c:auto val="1"/>
        <c:lblAlgn val="ctr"/>
        <c:lblOffset val="100"/>
        <c:noMultiLvlLbl val="0"/>
      </c:catAx>
      <c:valAx>
        <c:axId val="391196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40222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752230790814313"/>
          <c:y val="0.19880607307680875"/>
          <c:w val="0.23020006385457742"/>
          <c:h val="0.75379723618885053"/>
        </c:manualLayout>
      </c:layout>
      <c:overlay val="0"/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Аналіз виконання норм харчування</a:t>
            </a:r>
          </a:p>
          <a:p>
            <a:pPr>
              <a:defRPr/>
            </a:pPr>
            <a:r>
              <a:rPr lang="ru-RU" sz="1400"/>
              <a:t>(дошкільний вік)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Аналіз виконання норм харчування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FA-4A15-8CDB-E6D58FEA529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8FA-4A15-8CDB-E6D58FEA529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8FA-4A15-8CDB-E6D58FEA529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8FA-4A15-8CDB-E6D58FEA529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8FA-4A15-8CDB-E6D58FEA529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8FA-4A15-8CDB-E6D58FEA529A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8FA-4A15-8CDB-E6D58FEA529A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8FA-4A15-8CDB-E6D58FEA529A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8FA-4A15-8CDB-E6D58FEA529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F8FA-4A15-8CDB-E6D58FEA529A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F8FA-4A15-8CDB-E6D58FEA529A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F8FA-4A15-8CDB-E6D58FEA529A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F8FA-4A15-8CDB-E6D58FEA529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F8FA-4A15-8CDB-E6D58FEA529A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F8FA-4A15-8CDB-E6D58FEA529A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F8FA-4A15-8CDB-E6D58FEA529A}"/>
              </c:ext>
            </c:extLst>
          </c:dPt>
          <c:dPt>
            <c:idx val="16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F8FA-4A15-8CDB-E6D58FEA529A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М'ясо</c:v>
                </c:pt>
                <c:pt idx="1">
                  <c:v>Риба</c:v>
                </c:pt>
                <c:pt idx="2">
                  <c:v>Олія</c:v>
                </c:pt>
                <c:pt idx="3">
                  <c:v>Масло вершкове</c:v>
                </c:pt>
                <c:pt idx="4">
                  <c:v>Молоко</c:v>
                </c:pt>
                <c:pt idx="5">
                  <c:v>Сир кисломолочний</c:v>
                </c:pt>
                <c:pt idx="6">
                  <c:v>Сир твердий</c:v>
                </c:pt>
                <c:pt idx="7">
                  <c:v>Яйце</c:v>
                </c:pt>
                <c:pt idx="8">
                  <c:v>Цукор</c:v>
                </c:pt>
                <c:pt idx="9">
                  <c:v>Картопля</c:v>
                </c:pt>
                <c:pt idx="10">
                  <c:v>Овочі</c:v>
                </c:pt>
                <c:pt idx="11">
                  <c:v>Фрукти</c:v>
                </c:pt>
                <c:pt idx="12">
                  <c:v>Соки</c:v>
                </c:pt>
                <c:pt idx="13">
                  <c:v>Крупи, бобові</c:v>
                </c:pt>
                <c:pt idx="14">
                  <c:v>Сметана</c:v>
                </c:pt>
                <c:pt idx="15">
                  <c:v>Фрукти сушені</c:v>
                </c:pt>
                <c:pt idx="16">
                  <c:v>Хліб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77</c:v>
                </c:pt>
                <c:pt idx="1">
                  <c:v>91</c:v>
                </c:pt>
                <c:pt idx="2">
                  <c:v>78</c:v>
                </c:pt>
                <c:pt idx="3">
                  <c:v>91</c:v>
                </c:pt>
                <c:pt idx="4">
                  <c:v>100</c:v>
                </c:pt>
                <c:pt idx="5">
                  <c:v>40</c:v>
                </c:pt>
                <c:pt idx="6">
                  <c:v>93</c:v>
                </c:pt>
                <c:pt idx="7">
                  <c:v>86</c:v>
                </c:pt>
                <c:pt idx="8">
                  <c:v>77</c:v>
                </c:pt>
                <c:pt idx="9">
                  <c:v>100</c:v>
                </c:pt>
                <c:pt idx="10">
                  <c:v>61</c:v>
                </c:pt>
                <c:pt idx="11">
                  <c:v>47</c:v>
                </c:pt>
                <c:pt idx="12">
                  <c:v>67</c:v>
                </c:pt>
                <c:pt idx="13">
                  <c:v>100</c:v>
                </c:pt>
                <c:pt idx="14">
                  <c:v>50</c:v>
                </c:pt>
                <c:pt idx="15">
                  <c:v>55</c:v>
                </c:pt>
                <c:pt idx="16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F8FA-4A15-8CDB-E6D58FEA52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0509952"/>
        <c:axId val="39121984"/>
        <c:axId val="0"/>
      </c:bar3DChart>
      <c:catAx>
        <c:axId val="40509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Georgia" pitchFamily="18" charset="0"/>
              </a:defRPr>
            </a:pPr>
            <a:endParaRPr lang="ru-RU"/>
          </a:p>
        </c:txPr>
        <c:crossAx val="39121984"/>
        <c:crosses val="autoZero"/>
        <c:auto val="1"/>
        <c:lblAlgn val="ctr"/>
        <c:lblOffset val="100"/>
        <c:noMultiLvlLbl val="0"/>
      </c:catAx>
      <c:valAx>
        <c:axId val="391219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40509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752230790814313"/>
          <c:y val="0.19880607307680875"/>
          <c:w val="0.23020006385457742"/>
          <c:h val="0.75379723618885053"/>
        </c:manualLayout>
      </c:layout>
      <c:overlay val="0"/>
    </c:legend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7B3-4094-BB78-3827CD5D874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7B3-4094-BB78-3827CD5D874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7B3-4094-BB78-3827CD5D874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B3-4094-BB78-3827CD5D8744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7B3-4094-BB78-3827CD5D8744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B3-4094-BB78-3827CD5D8744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9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  <c:pt idx="4">
                  <c:v>Січень</c:v>
                </c:pt>
                <c:pt idx="5">
                  <c:v>Лютий</c:v>
                </c:pt>
                <c:pt idx="6">
                  <c:v>Березень</c:v>
                </c:pt>
                <c:pt idx="7">
                  <c:v>Квітень</c:v>
                </c:pt>
                <c:pt idx="8">
                  <c:v>Травень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59</c:v>
                </c:pt>
                <c:pt idx="1">
                  <c:v>53</c:v>
                </c:pt>
                <c:pt idx="2">
                  <c:v>53</c:v>
                </c:pt>
                <c:pt idx="3">
                  <c:v>55</c:v>
                </c:pt>
                <c:pt idx="4">
                  <c:v>50</c:v>
                </c:pt>
                <c:pt idx="5">
                  <c:v>40</c:v>
                </c:pt>
                <c:pt idx="6">
                  <c:v>51</c:v>
                </c:pt>
                <c:pt idx="7">
                  <c:v>56</c:v>
                </c:pt>
                <c:pt idx="8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7B3-4094-BB78-3827CD5D87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9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  <c:pt idx="4">
                  <c:v>Січень</c:v>
                </c:pt>
                <c:pt idx="5">
                  <c:v>Лютий</c:v>
                </c:pt>
                <c:pt idx="6">
                  <c:v>Березень</c:v>
                </c:pt>
                <c:pt idx="7">
                  <c:v>Квітень</c:v>
                </c:pt>
                <c:pt idx="8">
                  <c:v>Травень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7B3-4094-BB78-3827CD5D87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9"/>
                <c:pt idx="0">
                  <c:v>Вересень</c:v>
                </c:pt>
                <c:pt idx="1">
                  <c:v>Жовтень</c:v>
                </c:pt>
                <c:pt idx="2">
                  <c:v>Листопад</c:v>
                </c:pt>
                <c:pt idx="3">
                  <c:v>Грудень</c:v>
                </c:pt>
                <c:pt idx="4">
                  <c:v>Січень</c:v>
                </c:pt>
                <c:pt idx="5">
                  <c:v>Лютий</c:v>
                </c:pt>
                <c:pt idx="6">
                  <c:v>Березень</c:v>
                </c:pt>
                <c:pt idx="7">
                  <c:v>Квітень</c:v>
                </c:pt>
                <c:pt idx="8">
                  <c:v>Травень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7B3-4094-BB78-3827CD5D8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0509440"/>
        <c:axId val="39123712"/>
        <c:axId val="0"/>
      </c:bar3DChart>
      <c:catAx>
        <c:axId val="40509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123712"/>
        <c:crosses val="autoZero"/>
        <c:auto val="1"/>
        <c:lblAlgn val="ctr"/>
        <c:lblOffset val="100"/>
        <c:noMultiLvlLbl val="0"/>
      </c:catAx>
      <c:valAx>
        <c:axId val="39123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509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0.32041</cdr:x>
      <cdr:y>0.26856</cdr:y>
    </cdr:from>
    <cdr:to>
      <cdr:x>0.67959</cdr:x>
      <cdr:y>0.34889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696465" y="1480877"/>
          <a:ext cx="1901740" cy="4429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Педагогічне</a:t>
          </a:r>
          <a:r>
            <a:rPr lang="ru-RU" sz="1200" b="1" baseline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baseline="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звання</a:t>
          </a:r>
          <a:r>
            <a:rPr lang="ru-RU" sz="1200" b="1" baseline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: 1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0.62404</cdr:x>
      <cdr:y>0.42521</cdr:y>
    </cdr:from>
    <cdr:to>
      <cdr:x>0.92777</cdr:x>
      <cdr:y>0.5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304061" y="2344696"/>
          <a:ext cx="1608150" cy="4124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 err="1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Вища</a:t>
          </a:r>
          <a:r>
            <a: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dirty="0" err="1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категорія</a:t>
          </a:r>
          <a:r>
            <a: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: 7</a:t>
          </a:r>
        </a:p>
      </cdr:txBody>
    </cdr:sp>
  </cdr:relSizeAnchor>
  <cdr:relSizeAnchor xmlns:cdr="http://schemas.openxmlformats.org/drawingml/2006/chartDrawing">
    <cdr:from>
      <cdr:x>0.38402</cdr:x>
      <cdr:y>0.60431</cdr:y>
    </cdr:from>
    <cdr:to>
      <cdr:x>0.61598</cdr:x>
      <cdr:y>0.67356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033259" y="3332276"/>
          <a:ext cx="1228152" cy="38185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ІІ </a:t>
          </a:r>
          <a:r>
            <a:rPr lang="ru-RU" sz="1200" b="1" dirty="0" err="1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категорія</a:t>
          </a:r>
          <a:r>
            <a:rPr lang="ru-RU" sz="1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: 8</a:t>
          </a:r>
        </a:p>
      </cdr:txBody>
    </cdr:sp>
  </cdr:relSizeAnchor>
  <cdr:relSizeAnchor xmlns:cdr="http://schemas.openxmlformats.org/drawingml/2006/chartDrawing">
    <cdr:from>
      <cdr:x>0.05502</cdr:x>
      <cdr:y>0.42798</cdr:y>
    </cdr:from>
    <cdr:to>
      <cdr:x>0.27323</cdr:x>
      <cdr:y>0.5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291317" y="2359970"/>
          <a:ext cx="1155350" cy="39713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accent5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Спеціаліст</a:t>
          </a:r>
          <a:r>
            <a: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: 8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7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08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1048809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10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677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02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5D2B-AA3C-4E68-9C40-ED3A7864D5BA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1048803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804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805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06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CE4AA-EF1B-4FD8-A4C1-71D8813073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46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8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86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538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052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35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45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624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827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87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683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124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79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263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1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Picture 2" descr="D:\PS素材\ps素材\69a075cbc792ae47995306fbcfec060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85057" cy="68756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B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Calibri" panose="020F0502020204030204" pitchFamily="34" charset="0"/>
            </a:endParaRPr>
          </a:p>
        </p:txBody>
      </p:sp>
      <p:pic>
        <p:nvPicPr>
          <p:cNvPr id="2097191" name="图片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6200000" flipV="1">
            <a:off x="-1332882" y="1300848"/>
            <a:ext cx="6858000" cy="4256304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矩形 7"/>
          <p:cNvSpPr/>
          <p:nvPr userDrawn="1"/>
        </p:nvSpPr>
        <p:spPr>
          <a:xfrm>
            <a:off x="1701451" y="313909"/>
            <a:ext cx="1681480" cy="92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  <a:endParaRPr lang="en-US" altLang="zh-CN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矩形 7"/>
          <p:cNvSpPr/>
          <p:nvPr userDrawn="1"/>
        </p:nvSpPr>
        <p:spPr>
          <a:xfrm>
            <a:off x="1701451" y="313909"/>
            <a:ext cx="1681480" cy="929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  <a:endParaRPr lang="en-US" altLang="zh-CN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矩形 7"/>
          <p:cNvSpPr/>
          <p:nvPr userDrawn="1"/>
        </p:nvSpPr>
        <p:spPr>
          <a:xfrm>
            <a:off x="2419597" y="333781"/>
            <a:ext cx="1681480" cy="1348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</a:p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</p:cSld>
  <p:clrMapOvr>
    <a:masterClrMapping/>
  </p:clrMapOvr>
  <p:transition spd="slow"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矩形 7"/>
          <p:cNvSpPr/>
          <p:nvPr userDrawn="1"/>
        </p:nvSpPr>
        <p:spPr>
          <a:xfrm>
            <a:off x="1701451" y="257043"/>
            <a:ext cx="1681480" cy="1348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</a:p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矩形 7"/>
          <p:cNvSpPr/>
          <p:nvPr userDrawn="1"/>
        </p:nvSpPr>
        <p:spPr>
          <a:xfrm>
            <a:off x="1701451" y="257043"/>
            <a:ext cx="1681480" cy="1348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</a:p>
          <a:p>
            <a:pPr algn="just">
              <a:spcAft>
                <a:spcPts val="0"/>
              </a:spcAft>
            </a:pPr>
            <a:endParaRPr lang="zh-CN" altLang="en-US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9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9289545" y="3895813"/>
            <a:ext cx="2144861" cy="1912319"/>
          </a:xfrm>
          <a:custGeom>
            <a:avLst/>
            <a:gdLst>
              <a:gd name="connsiteX0" fmla="*/ 0 w 2144861"/>
              <a:gd name="connsiteY0" fmla="*/ 0 h 1912319"/>
              <a:gd name="connsiteX1" fmla="*/ 2144861 w 2144861"/>
              <a:gd name="connsiteY1" fmla="*/ 0 h 1912319"/>
              <a:gd name="connsiteX2" fmla="*/ 2144861 w 2144861"/>
              <a:gd name="connsiteY2" fmla="*/ 1912319 h 1912319"/>
              <a:gd name="connsiteX3" fmla="*/ 0 w 2144861"/>
              <a:gd name="connsiteY3" fmla="*/ 1912319 h 191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4861" h="1912319">
                <a:moveTo>
                  <a:pt x="0" y="0"/>
                </a:moveTo>
                <a:lnTo>
                  <a:pt x="2144861" y="0"/>
                </a:lnTo>
                <a:lnTo>
                  <a:pt x="2144861" y="1912319"/>
                </a:lnTo>
                <a:lnTo>
                  <a:pt x="0" y="19123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48770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158886" y="3895813"/>
            <a:ext cx="2130659" cy="1912319"/>
          </a:xfrm>
          <a:custGeom>
            <a:avLst/>
            <a:gdLst>
              <a:gd name="connsiteX0" fmla="*/ 0 w 2130659"/>
              <a:gd name="connsiteY0" fmla="*/ 0 h 1912319"/>
              <a:gd name="connsiteX1" fmla="*/ 2130659 w 2130659"/>
              <a:gd name="connsiteY1" fmla="*/ 0 h 1912319"/>
              <a:gd name="connsiteX2" fmla="*/ 2130659 w 2130659"/>
              <a:gd name="connsiteY2" fmla="*/ 1912319 h 1912319"/>
              <a:gd name="connsiteX3" fmla="*/ 0 w 2130659"/>
              <a:gd name="connsiteY3" fmla="*/ 1912319 h 191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659" h="1912319">
                <a:moveTo>
                  <a:pt x="0" y="0"/>
                </a:moveTo>
                <a:lnTo>
                  <a:pt x="2130659" y="0"/>
                </a:lnTo>
                <a:lnTo>
                  <a:pt x="2130659" y="1912319"/>
                </a:lnTo>
                <a:lnTo>
                  <a:pt x="0" y="19123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48771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5026331" y="3895813"/>
            <a:ext cx="2130659" cy="1912319"/>
          </a:xfrm>
          <a:custGeom>
            <a:avLst/>
            <a:gdLst>
              <a:gd name="connsiteX0" fmla="*/ 0 w 2130659"/>
              <a:gd name="connsiteY0" fmla="*/ 0 h 1912319"/>
              <a:gd name="connsiteX1" fmla="*/ 2130659 w 2130659"/>
              <a:gd name="connsiteY1" fmla="*/ 0 h 1912319"/>
              <a:gd name="connsiteX2" fmla="*/ 2130659 w 2130659"/>
              <a:gd name="connsiteY2" fmla="*/ 1912319 h 1912319"/>
              <a:gd name="connsiteX3" fmla="*/ 0 w 2130659"/>
              <a:gd name="connsiteY3" fmla="*/ 1912319 h 191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659" h="1912319">
                <a:moveTo>
                  <a:pt x="0" y="0"/>
                </a:moveTo>
                <a:lnTo>
                  <a:pt x="2130659" y="0"/>
                </a:lnTo>
                <a:lnTo>
                  <a:pt x="2130659" y="1912319"/>
                </a:lnTo>
                <a:lnTo>
                  <a:pt x="0" y="19123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4877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965926" y="1983496"/>
            <a:ext cx="4060404" cy="3824637"/>
          </a:xfrm>
          <a:custGeom>
            <a:avLst/>
            <a:gdLst>
              <a:gd name="connsiteX0" fmla="*/ 0 w 4060404"/>
              <a:gd name="connsiteY0" fmla="*/ 0 h 3824637"/>
              <a:gd name="connsiteX1" fmla="*/ 4060404 w 4060404"/>
              <a:gd name="connsiteY1" fmla="*/ 0 h 3824637"/>
              <a:gd name="connsiteX2" fmla="*/ 4060404 w 4060404"/>
              <a:gd name="connsiteY2" fmla="*/ 3824637 h 3824637"/>
              <a:gd name="connsiteX3" fmla="*/ 0 w 4060404"/>
              <a:gd name="connsiteY3" fmla="*/ 3824637 h 382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404" h="3824637">
                <a:moveTo>
                  <a:pt x="0" y="0"/>
                </a:moveTo>
                <a:lnTo>
                  <a:pt x="4060404" y="0"/>
                </a:lnTo>
                <a:lnTo>
                  <a:pt x="4060404" y="3824637"/>
                </a:lnTo>
                <a:lnTo>
                  <a:pt x="0" y="3824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utoRev="1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Motion origin="layout" path="M 4.79167E-6 -4.07407E-6 L 0.00677 -4.07407E-6 " pathEditMode="relative" rAng="0" ptsTypes="AA">
                                      <p:cBhvr>
                                        <p:cTn id="10" dur="100" fill="hold"/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2000" autoRev="1" fill="hold" grpId="2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Rot by="240000">
                                      <p:cBhvr>
                                        <p:cTn id="12" dur="100" fill="hold"/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path" presetSubtype="0" autoRev="1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Motion origin="layout" path="M 4.79167E-6 -4.07407E-6 L 0.00677 -4.07407E-6 " pathEditMode="relative" rAng="0" ptsTypes="AA">
                                      <p:cBhvr>
                                        <p:cTn id="19" dur="100" fill="hold"/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2000" autoRev="1" fill="hold" grpId="2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Rot by="240000">
                                      <p:cBhvr>
                                        <p:cTn id="21" dur="100" fill="hold"/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048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048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3" presetClass="path" presetSubtype="0" autoRev="1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Motion origin="layout" path="M 4.79167E-6 -4.07407E-6 L 0.00677 -4.07407E-6 " pathEditMode="relative" rAng="0" ptsTypes="AA">
                                      <p:cBhvr>
                                        <p:cTn id="28" dur="100" fill="hold"/>
                                        <p:tgtEl>
                                          <p:spTgt spid="1048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2000" autoRev="1" fill="hold" grpId="2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Rot by="240000">
                                      <p:cBhvr>
                                        <p:cTn id="30" dur="100" fill="hold"/>
                                        <p:tgtEl>
                                          <p:spTgt spid="1048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3" presetClass="path" presetSubtype="0" autoRev="1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animMotion origin="layout" path="M 4.79167E-6 -4.07407E-6 L 0.00677 -4.07407E-6 " pathEditMode="relative" rAng="0" ptsTypes="AA">
                                      <p:cBhvr>
                                        <p:cTn id="37" dur="1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2000" autoRev="1" fill="hold" grpId="2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Rot by="240000">
                                      <p:cBhvr>
                                        <p:cTn id="39" dur="1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9" grpId="0"/>
      <p:bldP spid="1048769" grpId="1"/>
      <p:bldP spid="1048769" grpId="2"/>
      <p:bldP spid="1048770" grpId="0"/>
      <p:bldP spid="1048770" grpId="1"/>
      <p:bldP spid="1048770" grpId="2"/>
      <p:bldP spid="1048771" grpId="0"/>
      <p:bldP spid="1048771" grpId="1"/>
      <p:bldP spid="1048771" grpId="2"/>
      <p:bldP spid="1048772" grpId="0"/>
      <p:bldP spid="1048772" grpId="1"/>
      <p:bldP spid="1048772" grpId="2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15AEDDD-520A-4448-9953-24F4A2F51F32}" type="datetimeFigureOut">
              <a:rPr lang="zh-CN" altLang="en-US" smtClean="0"/>
              <a:pPr/>
              <a:t>2025/9/9</a:t>
            </a:fld>
            <a:endParaRPr lang="zh-CN" alt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9B3907B-CFA6-4B39-A3C3-EA8961DC0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51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67" r:id="rId22"/>
  </p:sldLayoutIdLst>
  <p:transition spd="slow"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73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zdo3osvita.wixsite.com/website-1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 descr="C:\Users\Administrator\Desktop\图片4.png图片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5694" y="0"/>
            <a:ext cx="12725400" cy="7005320"/>
          </a:xfrm>
          <a:prstGeom prst="rect">
            <a:avLst/>
          </a:prstGeom>
          <a:noFill/>
        </p:spPr>
      </p:pic>
      <p:pic>
        <p:nvPicPr>
          <p:cNvPr id="2097153" name="TFBOYS - 开学第一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592006" y="-234007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904D96-CC0D-47B6-AFA0-CE01DA2DD7CB}"/>
              </a:ext>
            </a:extLst>
          </p:cNvPr>
          <p:cNvSpPr txBox="1"/>
          <p:nvPr/>
        </p:nvSpPr>
        <p:spPr>
          <a:xfrm>
            <a:off x="1049086" y="773722"/>
            <a:ext cx="790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D3A176-5C88-4825-806F-10CD2DF6DF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40" y="2741021"/>
            <a:ext cx="7486375" cy="4116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716767" y="0"/>
            <a:ext cx="8956470" cy="44012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uk-UA" sz="40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ЗВІТНА КОНФЕРЕНЦІЯ </a:t>
            </a:r>
          </a:p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uk-UA" sz="40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перед громадськістю,</a:t>
            </a:r>
          </a:p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uk-UA" sz="40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батьками та працівниками ЗДО№3</a:t>
            </a:r>
          </a:p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uk-UA" sz="40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Могилів-Подільської міської ради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uk-UA" sz="40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за 2024-2025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uk-UA" sz="40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навчальний рік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-261272" y="0"/>
            <a:ext cx="3306763" cy="914400"/>
          </a:xfrm>
          <a:prstGeom prst="downArrowCallout">
            <a:avLst>
              <a:gd name="adj1" fmla="val 160231"/>
              <a:gd name="adj2" fmla="val 160231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u="sng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09</a:t>
            </a:r>
            <a:r>
              <a:rPr kumimoji="0" lang="uk-UA" sz="24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.09.2025</a:t>
            </a:r>
            <a:endParaRPr kumimoji="0" lang="ru-RU" sz="2400" b="0" i="0" u="sng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5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71652" y="0"/>
            <a:ext cx="672034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atin typeface="Georgia" pitchFamily="18" charset="0"/>
              </a:rPr>
              <a:t>Підвищення</a:t>
            </a:r>
            <a:r>
              <a:rPr lang="ru-RU" sz="4000" b="1" dirty="0">
                <a:latin typeface="Georgia" pitchFamily="18" charset="0"/>
              </a:rPr>
              <a:t> </a:t>
            </a:r>
            <a:r>
              <a:rPr lang="ru-RU" sz="4000" b="1" dirty="0" err="1">
                <a:latin typeface="Georgia" pitchFamily="18" charset="0"/>
              </a:rPr>
              <a:t>фахового</a:t>
            </a:r>
            <a:r>
              <a:rPr lang="ru-RU" sz="4000" b="1" dirty="0">
                <a:latin typeface="Georgia" pitchFamily="18" charset="0"/>
              </a:rPr>
              <a:t> </a:t>
            </a:r>
            <a:r>
              <a:rPr lang="ru-RU" sz="4000" b="1" dirty="0" err="1">
                <a:latin typeface="Georgia" pitchFamily="18" charset="0"/>
              </a:rPr>
              <a:t>рівня</a:t>
            </a:r>
            <a:r>
              <a:rPr lang="ru-RU" sz="4000" b="1" dirty="0">
                <a:latin typeface="Georgia" pitchFamily="18" charset="0"/>
              </a:rPr>
              <a:t> </a:t>
            </a:r>
            <a:r>
              <a:rPr lang="ru-RU" sz="4000" b="1" dirty="0" err="1">
                <a:latin typeface="Georgia" pitchFamily="18" charset="0"/>
              </a:rPr>
              <a:t>педагогів</a:t>
            </a:r>
            <a:endParaRPr lang="ru-RU" sz="4000" b="1" dirty="0">
              <a:solidFill>
                <a:srgbClr val="FBF7FA"/>
              </a:solidFill>
              <a:latin typeface="Georgia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85183564"/>
              </p:ext>
            </p:extLst>
          </p:nvPr>
        </p:nvGraphicFramePr>
        <p:xfrm>
          <a:off x="176981" y="1045384"/>
          <a:ext cx="5294671" cy="5514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1C416C-5439-45FE-8A0A-D60170D6E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652" y="1395482"/>
            <a:ext cx="6667500" cy="51530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1F06B0E-1101-4968-B56A-C33A49EDBAE2}"/>
              </a:ext>
            </a:extLst>
          </p:cNvPr>
          <p:cNvSpPr/>
          <p:nvPr/>
        </p:nvSpPr>
        <p:spPr>
          <a:xfrm>
            <a:off x="6400801" y="1508760"/>
            <a:ext cx="344424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</a:rPr>
              <a:t>АТЕСТАЦІЯ - 2025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0770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8121" y="0"/>
            <a:ext cx="1199387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BF7FA"/>
                </a:solidFill>
                <a:latin typeface="Georgia" pitchFamily="18" charset="0"/>
              </a:rPr>
              <a:t>Підвищення професійної майстерності педагогів</a:t>
            </a:r>
            <a:endParaRPr lang="ru-RU" sz="3200" b="1" dirty="0">
              <a:solidFill>
                <a:srgbClr val="FBF7FA"/>
              </a:solidFill>
              <a:latin typeface="Georgia" pitchFamily="18" charset="0"/>
            </a:endParaRPr>
          </a:p>
        </p:txBody>
      </p:sp>
      <p:pic>
        <p:nvPicPr>
          <p:cNvPr id="1026" name="Picture 2" descr="C:\Users\Пк\Desktop\зображення_viber_2025-09-08_20-40-53-790.jpg"/>
          <p:cNvPicPr>
            <a:picLocks noChangeAspect="1" noChangeArrowheads="1"/>
          </p:cNvPicPr>
          <p:nvPr/>
        </p:nvPicPr>
        <p:blipFill>
          <a:blip r:embed="rId2" cstate="print"/>
          <a:srcRect l="4503" t="5176" r="10559" b="14286"/>
          <a:stretch>
            <a:fillRect/>
          </a:stretch>
        </p:blipFill>
        <p:spPr bwMode="auto">
          <a:xfrm>
            <a:off x="198121" y="932872"/>
            <a:ext cx="7688833" cy="5467927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E6A942-CAD0-4384-9696-0AE8C2D3C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2" t="25297" r="7046" b="19216"/>
          <a:stretch/>
        </p:blipFill>
        <p:spPr>
          <a:xfrm>
            <a:off x="8032408" y="932872"/>
            <a:ext cx="3961471" cy="444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0770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>
                <a:solidFill>
                  <a:srgbClr val="FBF7FA"/>
                </a:solidFill>
                <a:latin typeface="Times New Roman" pitchFamily="18" charset="0"/>
                <a:cs typeface="Arial" pitchFamily="34" charset="0"/>
              </a:rPr>
              <a:t>Заради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>
                <a:solidFill>
                  <a:srgbClr val="FBF7FA"/>
                </a:solidFill>
                <a:latin typeface="Times New Roman" pitchFamily="18" charset="0"/>
                <a:cs typeface="Arial" pitchFamily="34" charset="0"/>
              </a:rPr>
              <a:t> БЕЗПЕКИ, РОЗВИТКУ, ЗДОРОВ</a:t>
            </a:r>
            <a:r>
              <a:rPr lang="ru-RU" sz="3200" b="1" dirty="0">
                <a:solidFill>
                  <a:srgbClr val="FBF7FA"/>
                </a:solidFill>
                <a:latin typeface="Times New Roman" pitchFamily="18" charset="0"/>
                <a:cs typeface="Arial" pitchFamily="34" charset="0"/>
              </a:rPr>
              <a:t>’</a:t>
            </a:r>
            <a:r>
              <a:rPr lang="uk-UA" sz="3200" b="1" dirty="0">
                <a:solidFill>
                  <a:srgbClr val="FBF7FA"/>
                </a:solidFill>
                <a:latin typeface="Times New Roman" pitchFamily="18" charset="0"/>
                <a:cs typeface="Arial" pitchFamily="34" charset="0"/>
              </a:rPr>
              <a:t>Я,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>
                <a:solidFill>
                  <a:srgbClr val="FBF7FA"/>
                </a:solidFill>
                <a:latin typeface="Times New Roman" pitchFamily="18" charset="0"/>
                <a:cs typeface="Arial" pitchFamily="34" charset="0"/>
              </a:rPr>
              <a:t>КОМФОРТУ ДІТЕЙ</a:t>
            </a:r>
            <a:endParaRPr lang="ru-RU" sz="3200" dirty="0">
              <a:solidFill>
                <a:srgbClr val="FBF7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4451860" y="1784887"/>
            <a:ext cx="3306763" cy="1163791"/>
          </a:xfrm>
          <a:prstGeom prst="downArrowCallout">
            <a:avLst>
              <a:gd name="adj1" fmla="val 160231"/>
              <a:gd name="adj2" fmla="val 160231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У взаємодії та співпраці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336109" y="2640586"/>
            <a:ext cx="3082413" cy="189614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Із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засновником</a:t>
            </a: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- Могилів-Подільською міською радою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6940984" y="3527547"/>
            <a:ext cx="2095449" cy="12448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родинами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вихованців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9459324" y="2700783"/>
            <a:ext cx="2580968" cy="15768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 колективом працівників ЗДО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5738031"/>
            <a:ext cx="12191999" cy="11199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Georgia" pitchFamily="18" charset="0"/>
              </a:rPr>
              <a:t>Дбаємо про всебічний гармонійний розвиток вихованців </a:t>
            </a:r>
            <a:r>
              <a:rPr lang="uk-UA" sz="2400" b="1" dirty="0" err="1">
                <a:latin typeface="Georgia" pitchFamily="18" charset="0"/>
              </a:rPr>
              <a:t>дошкілля</a:t>
            </a:r>
            <a:r>
              <a:rPr lang="uk-UA" sz="2400" b="1" dirty="0">
                <a:latin typeface="Georgia" pitchFamily="18" charset="0"/>
              </a:rPr>
              <a:t>!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xmlns="" id="{1CC16095-FCCC-4ECB-A62D-93F94BDB3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561" y="3044733"/>
            <a:ext cx="2482447" cy="22104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uk-UA" sz="2400" b="1" dirty="0">
                <a:latin typeface="Times New Roman" pitchFamily="18" charset="0"/>
                <a:cs typeface="Arial" pitchFamily="34" charset="0"/>
              </a:rPr>
              <a:t>З управлінням освіти Могилів-Подільської міської ради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0770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зображення_viber_2025-09-08_21-25-23-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18" y="929898"/>
            <a:ext cx="5844927" cy="5844927"/>
          </a:xfrm>
          <a:prstGeom prst="rect">
            <a:avLst/>
          </a:prstGeom>
          <a:noFill/>
        </p:spPr>
      </p:pic>
      <p:pic>
        <p:nvPicPr>
          <p:cNvPr id="5" name="Picture 2" descr="C:\Users\Пк\Desktop\зображення_viber_2025-09-08_21-25-23-714.jpg">
            <a:extLst>
              <a:ext uri="{FF2B5EF4-FFF2-40B4-BE49-F238E27FC236}">
                <a16:creationId xmlns:a16="http://schemas.microsoft.com/office/drawing/2014/main" xmlns="" id="{B18D382C-F634-4102-A996-0FCDDBC1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008" y="891151"/>
            <a:ext cx="5883674" cy="5883674"/>
          </a:xfrm>
          <a:prstGeom prst="rect">
            <a:avLst/>
          </a:prstGeom>
          <a:noFill/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02FD9B4B-F216-4291-B62F-BB4B0B0238B3}"/>
              </a:ext>
            </a:extLst>
          </p:cNvPr>
          <p:cNvSpPr/>
          <p:nvPr/>
        </p:nvSpPr>
        <p:spPr>
          <a:xfrm>
            <a:off x="1173479" y="83175"/>
            <a:ext cx="10280801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Georgia" pitchFamily="18" charset="0"/>
              </a:rPr>
              <a:t>Підготовка до 2025-2026н.р. та осінньо-зимового періоду</a:t>
            </a:r>
            <a:endParaRPr lang="ru-RU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653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зображення_viber_2025-09-08_21-25-24-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912" y="233248"/>
            <a:ext cx="5841088" cy="5469474"/>
          </a:xfrm>
          <a:prstGeom prst="rect">
            <a:avLst/>
          </a:prstGeom>
          <a:noFill/>
        </p:spPr>
      </p:pic>
      <p:pic>
        <p:nvPicPr>
          <p:cNvPr id="5" name="Picture 3" descr="C:\Users\Пк\Desktop\зображення_viber_2025-09-08_21-25-23-802.jpg">
            <a:extLst>
              <a:ext uri="{FF2B5EF4-FFF2-40B4-BE49-F238E27FC236}">
                <a16:creationId xmlns:a16="http://schemas.microsoft.com/office/drawing/2014/main" xmlns="" id="{4A8EDF2A-B387-4074-A761-D2CAB51A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8307" y="811716"/>
            <a:ext cx="5500606" cy="5500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30562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зображення_viber_2025-09-08_21-25-23-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99616" cy="6699616"/>
          </a:xfrm>
          <a:prstGeom prst="rect">
            <a:avLst/>
          </a:prstGeom>
          <a:noFill/>
        </p:spPr>
      </p:pic>
      <p:pic>
        <p:nvPicPr>
          <p:cNvPr id="5123" name="Picture 3" descr="C:\Users\Пк\Desktop\зображення_viber_2025-09-08_21-25-23-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83" y="289560"/>
            <a:ext cx="5233057" cy="6034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782628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玩偶, 玩具  已生成极高可信度的说明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8916" y="3928893"/>
            <a:ext cx="3286339" cy="3327313"/>
          </a:xfrm>
          <a:prstGeom prst="rect">
            <a:avLst/>
          </a:prstGeom>
        </p:spPr>
      </p:pic>
      <p:pic>
        <p:nvPicPr>
          <p:cNvPr id="6146" name="Picture 2" descr="C:\Users\Пк\Desktop\зображення_viber_2025-09-08_21-25-23-8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2715"/>
            <a:ext cx="6256422" cy="6256422"/>
          </a:xfrm>
          <a:prstGeom prst="rect">
            <a:avLst/>
          </a:prstGeom>
          <a:noFill/>
        </p:spPr>
      </p:pic>
      <p:pic>
        <p:nvPicPr>
          <p:cNvPr id="4" name="Picture 3" descr="C:\Users\Пк\Desktop\зображення_viber_2025-09-08_21-25-23-786.jpg">
            <a:extLst>
              <a:ext uri="{FF2B5EF4-FFF2-40B4-BE49-F238E27FC236}">
                <a16:creationId xmlns:a16="http://schemas.microsoft.com/office/drawing/2014/main" xmlns="" id="{5C12D17A-CEEC-4384-A2CC-289CD47F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1870" y="272714"/>
            <a:ext cx="5617526" cy="6256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0751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к\Desktop\зображення_viber_2025-09-08_21-25-23-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" y="236220"/>
            <a:ext cx="6385560" cy="638556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DBD5A8-291B-49F8-BEED-28D25CFDC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9827" r="9780"/>
          <a:stretch/>
        </p:blipFill>
        <p:spPr>
          <a:xfrm>
            <a:off x="6849386" y="236220"/>
            <a:ext cx="3447073" cy="63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755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1564A1-452B-4DC9-A89E-138CE0ECF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0" r="73543" b="9634"/>
          <a:stretch/>
        </p:blipFill>
        <p:spPr>
          <a:xfrm>
            <a:off x="132562" y="214412"/>
            <a:ext cx="3318510" cy="5461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8B37AF-B182-4B8D-BE42-797DDCCD97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8667" b="5333"/>
          <a:stretch/>
        </p:blipFill>
        <p:spPr>
          <a:xfrm>
            <a:off x="3451072" y="1478805"/>
            <a:ext cx="2930797" cy="49377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280B3C4-8701-41DB-A619-218539CF71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3" t="34253" r="2576" b="26207"/>
          <a:stretch/>
        </p:blipFill>
        <p:spPr>
          <a:xfrm>
            <a:off x="6589985" y="214412"/>
            <a:ext cx="5312979" cy="22952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69A954B-D436-42B8-870D-69EE41125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563" r="4388" b="29885"/>
          <a:stretch/>
        </p:blipFill>
        <p:spPr>
          <a:xfrm>
            <a:off x="6589985" y="2591943"/>
            <a:ext cx="5312979" cy="23976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E49684-1FBF-4BB8-B2BA-68426FF0F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152">
            <a:off x="8490626" y="1944345"/>
            <a:ext cx="1804616" cy="15965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317F958-9C01-4621-BBA5-B96E49166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682">
            <a:off x="8445253" y="4441561"/>
            <a:ext cx="2284372" cy="204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2126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зображення_viber_2025-09-08_21-25-24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9283"/>
            <a:ext cx="5919537" cy="5919537"/>
          </a:xfrm>
          <a:prstGeom prst="rect">
            <a:avLst/>
          </a:prstGeom>
          <a:noFill/>
        </p:spPr>
      </p:pic>
      <p:pic>
        <p:nvPicPr>
          <p:cNvPr id="4099" name="Picture 3" descr="C:\Users\Пк\Desktop\зображення_viber_2025-09-08_21-25-23-9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817" y="0"/>
            <a:ext cx="6237183" cy="6237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30562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79000">
              <a:srgbClr val="9CE2F7"/>
            </a:gs>
            <a:gs pos="68000">
              <a:schemeClr val="accent1">
                <a:lumMod val="45000"/>
                <a:lumOff val="55000"/>
              </a:schemeClr>
            </a:gs>
            <a:gs pos="90000">
              <a:schemeClr val="accent1">
                <a:alpha val="67000"/>
                <a:lumMod val="28000"/>
                <a:lumOff val="72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6477" y="221226"/>
            <a:ext cx="1198552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u="sng" dirty="0">
                <a:solidFill>
                  <a:srgbClr val="002060"/>
                </a:solidFill>
                <a:latin typeface="Georgia" pitchFamily="18" charset="0"/>
              </a:rPr>
              <a:t>Порядок денний:</a:t>
            </a:r>
          </a:p>
          <a:p>
            <a:r>
              <a:rPr lang="uk-UA" sz="3600" b="1" dirty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36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600" b="1" dirty="0">
                <a:solidFill>
                  <a:srgbClr val="002060"/>
                </a:solidFill>
                <a:latin typeface="Georgia" pitchFamily="18" charset="0"/>
              </a:rPr>
              <a:t>1. Про вибори голови зборів та секретаря.</a:t>
            </a:r>
            <a:br>
              <a:rPr lang="uk-UA" sz="36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600" b="1" dirty="0">
                <a:solidFill>
                  <a:srgbClr val="002060"/>
                </a:solidFill>
                <a:latin typeface="Georgia" pitchFamily="18" charset="0"/>
              </a:rPr>
              <a:t>2. Про обрання форми голосування та складу лічильної комісії.</a:t>
            </a:r>
          </a:p>
          <a:p>
            <a:r>
              <a:rPr lang="uk-UA" sz="3600" b="1" dirty="0">
                <a:solidFill>
                  <a:srgbClr val="002060"/>
                </a:solidFill>
                <a:latin typeface="Georgia" pitchFamily="18" charset="0"/>
              </a:rPr>
              <a:t>3.</a:t>
            </a:r>
            <a:r>
              <a:rPr lang="uk-UA" sz="3600" dirty="0"/>
              <a:t> </a:t>
            </a:r>
            <a:r>
              <a:rPr lang="uk-UA" sz="3600" b="1" dirty="0">
                <a:solidFill>
                  <a:srgbClr val="002060"/>
                </a:solidFill>
                <a:latin typeface="Georgia" pitchFamily="18" charset="0"/>
              </a:rPr>
              <a:t>Про звіт директора ЗДО№3 </a:t>
            </a:r>
            <a:r>
              <a:rPr lang="uk-UA" sz="3600" b="1" dirty="0" err="1">
                <a:solidFill>
                  <a:srgbClr val="002060"/>
                </a:solidFill>
                <a:latin typeface="Georgia" pitchFamily="18" charset="0"/>
              </a:rPr>
              <a:t>Берлодян</a:t>
            </a:r>
            <a:r>
              <a:rPr lang="uk-UA" sz="3600" b="1" dirty="0">
                <a:solidFill>
                  <a:srgbClr val="002060"/>
                </a:solidFill>
                <a:latin typeface="Georgia" pitchFamily="18" charset="0"/>
              </a:rPr>
              <a:t> Ж.М. </a:t>
            </a:r>
          </a:p>
          <a:p>
            <a:r>
              <a:rPr lang="uk-UA" sz="3600" b="1" dirty="0">
                <a:solidFill>
                  <a:srgbClr val="002060"/>
                </a:solidFill>
                <a:latin typeface="Georgia" pitchFamily="18" charset="0"/>
              </a:rPr>
              <a:t>за 2024-2025н.р. </a:t>
            </a:r>
            <a:br>
              <a:rPr lang="uk-UA" sz="36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600" b="1" dirty="0">
                <a:solidFill>
                  <a:srgbClr val="002060"/>
                </a:solidFill>
                <a:latin typeface="Georgia" pitchFamily="18" charset="0"/>
              </a:rPr>
              <a:t>4. Про оцінювання  діяльності керівника ЗДО№3 за 2024-2025н.р.</a:t>
            </a:r>
          </a:p>
          <a:p>
            <a:endParaRPr lang="uk-UA" sz="3600" b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3600" b="1" dirty="0">
                <a:solidFill>
                  <a:srgbClr val="002060"/>
                </a:solidFill>
                <a:latin typeface="Georgia" pitchFamily="18" charset="0"/>
              </a:rPr>
              <a:t>Відкритий мікрофон                     </a:t>
            </a:r>
            <a:br>
              <a:rPr lang="uk-UA" sz="3600" b="1" dirty="0">
                <a:solidFill>
                  <a:srgbClr val="002060"/>
                </a:solidFill>
                <a:latin typeface="Georgia" pitchFamily="18" charset="0"/>
              </a:rPr>
            </a:br>
            <a:endParaRPr lang="ru-RU" sz="36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01" y="4913313"/>
            <a:ext cx="238918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198" y="4913313"/>
            <a:ext cx="238918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66" y="4913313"/>
            <a:ext cx="238918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09070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Пк\Desktop\зображення_viber_2025-09-08_21-25-24-048.jpg">
            <a:extLst>
              <a:ext uri="{FF2B5EF4-FFF2-40B4-BE49-F238E27FC236}">
                <a16:creationId xmlns:a16="http://schemas.microsoft.com/office/drawing/2014/main" xmlns="" id="{71E132C1-7E33-47E1-975B-6768DDA0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571" y="1193368"/>
            <a:ext cx="5469474" cy="546947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5AF07F-7DCF-423D-B44A-880D582ED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89" y="195158"/>
            <a:ext cx="6614160" cy="496062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к\Desktop\зображення_viber_2025-09-08_21-25-23-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00986" cy="6600986"/>
          </a:xfrm>
          <a:prstGeom prst="rect">
            <a:avLst/>
          </a:prstGeom>
          <a:noFill/>
        </p:spPr>
      </p:pic>
      <p:pic>
        <p:nvPicPr>
          <p:cNvPr id="10243" name="Picture 3" descr="C:\Users\Пк\Desktop\зображення_viber_2025-09-08_21-25-24-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7054" y="476227"/>
            <a:ext cx="4193906" cy="5591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74637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4114799" y="1061884"/>
            <a:ext cx="4999703" cy="1165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Georgia" pitchFamily="18" charset="0"/>
              </a:rPr>
              <a:t>Театральний калейдоскоп - 2023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2" name="Picture 2" descr="C:\Users\Пк\Desktop\зображення_viber_2025-09-08_21-25-24-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138" y="213361"/>
            <a:ext cx="6055359" cy="4541519"/>
          </a:xfrm>
          <a:prstGeom prst="rect">
            <a:avLst/>
          </a:prstGeom>
          <a:noFill/>
        </p:spPr>
      </p:pic>
      <p:pic>
        <p:nvPicPr>
          <p:cNvPr id="5" name="Picture 3" descr="C:\Users\Пк\Desktop\зображення_viber_2025-09-08_21-25-23-916.jpg">
            <a:extLst>
              <a:ext uri="{FF2B5EF4-FFF2-40B4-BE49-F238E27FC236}">
                <a16:creationId xmlns:a16="http://schemas.microsoft.com/office/drawing/2014/main" xmlns="" id="{65CF2FBD-342A-4AF4-8033-369A4836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4142" y="548640"/>
            <a:ext cx="5760720" cy="576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65660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к\Desktop\зображення_viber_2025-09-08_21-22-18-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5413" y="798651"/>
            <a:ext cx="3533613" cy="3359141"/>
          </a:xfrm>
          <a:prstGeom prst="rect">
            <a:avLst/>
          </a:prstGeom>
          <a:noFill/>
        </p:spPr>
      </p:pic>
      <p:pic>
        <p:nvPicPr>
          <p:cNvPr id="15363" name="Picture 3" descr="C:\Users\Пк\Desktop\зображення_viber_2025-09-08_21-22-18-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74" y="1239039"/>
            <a:ext cx="3844870" cy="5126494"/>
          </a:xfrm>
          <a:prstGeom prst="rect">
            <a:avLst/>
          </a:prstGeom>
          <a:noFill/>
        </p:spPr>
      </p:pic>
      <p:pic>
        <p:nvPicPr>
          <p:cNvPr id="15364" name="Picture 4" descr="C:\Users\Пк\Desktop\зображення_viber_2025-09-08_21-23-19-6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315987" y="-359815"/>
            <a:ext cx="3567515" cy="4756687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A5E5382-32AA-41A0-9BD0-3C8288C79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528" y="2794000"/>
            <a:ext cx="2956560" cy="39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3389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scontent-iev1-1.xx.fbcdn.net/v/t39.30808-6/481918759_1382193426279628_2443718617171793792_n.jpg?stp=dst-jpg_s600x600_tt6&amp;_nc_cat=108&amp;ccb=1-7&amp;_nc_sid=aa7b47&amp;_nc_ohc=Er-pN9_1wwUQ7kNvwFlIdxY&amp;_nc_oc=AdkhjDiaZ8wjHBAcep-snhg8ihyCiJhG_X8dR0ddpCh8iFSPRtHA95eOamybV-Y0KWA&amp;_nc_zt=23&amp;_nc_ht=scontent-iev1-1.xx&amp;_nc_gid=cPJ_U_Bm8S7VstzvrZZhhQ&amp;oh=00_Afa3Zq4t1obkj3J6onZ-htbujmMeJPzV1NpJziSNtGSHiw&amp;oe=68C50959"/>
          <p:cNvPicPr>
            <a:picLocks noChangeAspect="1" noChangeArrowheads="1"/>
          </p:cNvPicPr>
          <p:nvPr/>
        </p:nvPicPr>
        <p:blipFill rotWithShape="1">
          <a:blip r:embed="rId3" cstate="print"/>
          <a:srcRect t="34933"/>
          <a:stretch/>
        </p:blipFill>
        <p:spPr bwMode="auto">
          <a:xfrm>
            <a:off x="405412" y="213101"/>
            <a:ext cx="4286250" cy="3718560"/>
          </a:xfrm>
          <a:prstGeom prst="rect">
            <a:avLst/>
          </a:prstGeom>
          <a:noFill/>
        </p:spPr>
      </p:pic>
      <p:pic>
        <p:nvPicPr>
          <p:cNvPr id="58372" name="Picture 4" descr="https://scontent-iev1-1.xx.fbcdn.net/v/t39.30808-6/481514466_1382193736279597_2319878584055726729_n.jpg?stp=dst-jpg_s600x600_tt6&amp;_nc_cat=100&amp;ccb=1-7&amp;_nc_sid=aa7b47&amp;_nc_ohc=1IZvD8pfzpgQ7kNvwFQk4Hk&amp;_nc_oc=AdmPGretzF6TGvz2a8XxD-SMHoAD5KEaaQS0KsFGWMbQsDf1Fn1xV71SogwdL7CUKVg&amp;_nc_zt=23&amp;_nc_ht=scontent-iev1-1.xx&amp;_nc_gid=cPJ_U_Bm8S7VstzvrZZhhQ&amp;oh=00_AfZqN7GiOhfyQ0jaSArXv00ClXPlzO6UJOA4TDKUIbLAIg&amp;oe=68C4F8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8922" y="2365817"/>
            <a:ext cx="3723078" cy="4091295"/>
          </a:xfrm>
          <a:prstGeom prst="rect">
            <a:avLst/>
          </a:prstGeom>
          <a:noFill/>
        </p:spPr>
      </p:pic>
      <p:pic>
        <p:nvPicPr>
          <p:cNvPr id="58374" name="Picture 6" descr="https://scontent-iev1-1.xx.fbcdn.net/v/t39.30808-6/481220976_1382193922946245_4283471483303221829_n.jpg?stp=dst-jpg_s600x600_tt6&amp;_nc_cat=107&amp;ccb=1-7&amp;_nc_sid=aa7b47&amp;_nc_ohc=q53lyDdTdrAQ7kNvwEzbSAE&amp;_nc_oc=AdnnO4cWZbOz7GOnlyRg2Aw9BPzOg6a-31jYWLfh-G8ZP6uMq5eNjSAbaQbXvaPkDrw&amp;_nc_zt=23&amp;_nc_ht=scontent-iev1-1.xx&amp;_nc_gid=cPJ_U_Bm8S7VstzvrZZhhQ&amp;oh=00_AfbdUNI_6XvHjvR_AIHPuTpu2VyCBjcWSnV5hsLHMKMVPQ&amp;oe=68C4F308"/>
          <p:cNvPicPr>
            <a:picLocks noChangeAspect="1" noChangeArrowheads="1"/>
          </p:cNvPicPr>
          <p:nvPr/>
        </p:nvPicPr>
        <p:blipFill rotWithShape="1">
          <a:blip r:embed="rId5" cstate="print"/>
          <a:srcRect t="26379" r="4863" b="2729"/>
          <a:stretch/>
        </p:blipFill>
        <p:spPr bwMode="auto">
          <a:xfrm>
            <a:off x="595985" y="4145797"/>
            <a:ext cx="4604666" cy="2499102"/>
          </a:xfrm>
          <a:prstGeom prst="rect">
            <a:avLst/>
          </a:prstGeom>
          <a:noFill/>
        </p:spPr>
      </p:pic>
      <p:pic>
        <p:nvPicPr>
          <p:cNvPr id="6" name="Picture 3" descr="C:\Users\Пк\Desktop\зображення_viber_2025-09-08_21-24-00-996.jpg">
            <a:extLst>
              <a:ext uri="{FF2B5EF4-FFF2-40B4-BE49-F238E27FC236}">
                <a16:creationId xmlns:a16="http://schemas.microsoft.com/office/drawing/2014/main" xmlns="" id="{94CB5525-4637-4392-8728-08C978FB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10964"/>
          <a:stretch>
            <a:fillRect/>
          </a:stretch>
        </p:blipFill>
        <p:spPr bwMode="auto">
          <a:xfrm>
            <a:off x="5022607" y="213101"/>
            <a:ext cx="3446315" cy="4091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15559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к\Desktop\зображення_viber_2025-09-08_21-24-00-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5005" y="1238315"/>
            <a:ext cx="4046995" cy="5395993"/>
          </a:xfrm>
          <a:prstGeom prst="rect">
            <a:avLst/>
          </a:prstGeom>
          <a:noFill/>
        </p:spPr>
      </p:pic>
      <p:pic>
        <p:nvPicPr>
          <p:cNvPr id="14339" name="Picture 3" descr="C:\Users\Пк\Desktop\зображення_viber_2025-09-08_21-24-00-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" y="1576696"/>
            <a:ext cx="3749040" cy="4998720"/>
          </a:xfrm>
          <a:prstGeom prst="rect">
            <a:avLst/>
          </a:prstGeom>
          <a:noFill/>
        </p:spPr>
      </p:pic>
      <p:pic>
        <p:nvPicPr>
          <p:cNvPr id="14340" name="Picture 4" descr="C:\Users\Пк\Desktop\зображення_viber_2025-09-08_21-24-00-850.jpg"/>
          <p:cNvPicPr>
            <a:picLocks noChangeAspect="1" noChangeArrowheads="1"/>
          </p:cNvPicPr>
          <p:nvPr/>
        </p:nvPicPr>
        <p:blipFill>
          <a:blip r:embed="rId4" cstate="print"/>
          <a:srcRect t="16670" b="16035"/>
          <a:stretch>
            <a:fillRect/>
          </a:stretch>
        </p:blipFill>
        <p:spPr bwMode="auto">
          <a:xfrm>
            <a:off x="3763088" y="223692"/>
            <a:ext cx="4542714" cy="4076055"/>
          </a:xfrm>
          <a:prstGeom prst="rect">
            <a:avLst/>
          </a:prstGeom>
          <a:noFill/>
        </p:spPr>
      </p:pic>
      <p:sp>
        <p:nvSpPr>
          <p:cNvPr id="5" name="Скругленный прямоугольник 6">
            <a:extLst>
              <a:ext uri="{FF2B5EF4-FFF2-40B4-BE49-F238E27FC236}">
                <a16:creationId xmlns:a16="http://schemas.microsoft.com/office/drawing/2014/main" xmlns="" id="{07E1DD5E-5DF1-4D67-AB05-ABE411A671B5}"/>
              </a:ext>
            </a:extLst>
          </p:cNvPr>
          <p:cNvSpPr/>
          <p:nvPr/>
        </p:nvSpPr>
        <p:spPr>
          <a:xfrm>
            <a:off x="4221480" y="4465045"/>
            <a:ext cx="3749040" cy="1001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itchFamily="18" charset="0"/>
              </a:rPr>
              <a:t>21.08.2025</a:t>
            </a:r>
          </a:p>
          <a:p>
            <a:pPr algn="ctr"/>
            <a:endParaRPr lang="ru-RU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06547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к\Desktop\зображення_viber_2025-09-08_21-24-00-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62" y="2788908"/>
            <a:ext cx="2911134" cy="3881511"/>
          </a:xfrm>
          <a:prstGeom prst="rect">
            <a:avLst/>
          </a:prstGeom>
          <a:noFill/>
        </p:spPr>
      </p:pic>
      <p:pic>
        <p:nvPicPr>
          <p:cNvPr id="12291" name="Picture 3" descr="C:\Users\Пк\Desktop\зображення_viber_2025-09-08_21-24-00-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5507" y="1300733"/>
            <a:ext cx="3866493" cy="5155323"/>
          </a:xfrm>
          <a:prstGeom prst="rect">
            <a:avLst/>
          </a:prstGeom>
          <a:noFill/>
        </p:spPr>
      </p:pic>
      <p:pic>
        <p:nvPicPr>
          <p:cNvPr id="6" name="Picture 2" descr="C:\Users\Пк\Desktop\зображення_viber_2025-09-08_21-24-01-072.jpg">
            <a:extLst>
              <a:ext uri="{FF2B5EF4-FFF2-40B4-BE49-F238E27FC236}">
                <a16:creationId xmlns:a16="http://schemas.microsoft.com/office/drawing/2014/main" xmlns="" id="{6D6A0939-63E9-4851-A51C-175611F8C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8623"/>
          <a:stretch/>
        </p:blipFill>
        <p:spPr bwMode="auto">
          <a:xfrm>
            <a:off x="2464575" y="70945"/>
            <a:ext cx="2756215" cy="3566160"/>
          </a:xfrm>
          <a:prstGeom prst="rect">
            <a:avLst/>
          </a:prstGeom>
          <a:noFill/>
        </p:spPr>
      </p:pic>
      <p:pic>
        <p:nvPicPr>
          <p:cNvPr id="8" name="Picture 3" descr="C:\Users\Пк\Desktop\зображення_viber_2025-09-08_21-24-00-437.jpg">
            <a:extLst>
              <a:ext uri="{FF2B5EF4-FFF2-40B4-BE49-F238E27FC236}">
                <a16:creationId xmlns:a16="http://schemas.microsoft.com/office/drawing/2014/main" xmlns="" id="{0FBB2DCF-BDB6-4565-A19B-D6FE815D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8292" y="3245164"/>
            <a:ext cx="2568941" cy="342525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221DF2-7BE3-43BB-AF39-1FCEA5A01D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4" b="23793"/>
          <a:stretch/>
        </p:blipFill>
        <p:spPr>
          <a:xfrm>
            <a:off x="5917337" y="70945"/>
            <a:ext cx="287787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5988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На зображенні може бути: 9 люд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957" y="1952750"/>
            <a:ext cx="6540333" cy="4905250"/>
          </a:xfrm>
          <a:prstGeom prst="rect">
            <a:avLst/>
          </a:prstGeom>
          <a:noFill/>
        </p:spPr>
      </p:pic>
      <p:pic>
        <p:nvPicPr>
          <p:cNvPr id="74756" name="Picture 4" descr="На зображенні може бути: 2 людини, поміст та текс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1580" y="0"/>
            <a:ext cx="3360420" cy="4480560"/>
          </a:xfrm>
          <a:prstGeom prst="rect">
            <a:avLst/>
          </a:prstGeom>
          <a:noFill/>
        </p:spPr>
      </p:pic>
      <p:pic>
        <p:nvPicPr>
          <p:cNvPr id="74758" name="Picture 6" descr="На зображенні може бути: 5 людей, люди танцюють та текс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535" y="0"/>
            <a:ext cx="4287519" cy="3215640"/>
          </a:xfrm>
          <a:prstGeom prst="rect">
            <a:avLst/>
          </a:prstGeom>
          <a:noFill/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44DF37E2-41C4-4E5D-8150-3C5DEED1CA6F}"/>
              </a:ext>
            </a:extLst>
          </p:cNvPr>
          <p:cNvSpPr/>
          <p:nvPr/>
        </p:nvSpPr>
        <p:spPr>
          <a:xfrm>
            <a:off x="4413054" y="0"/>
            <a:ext cx="4418526" cy="176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Georgia" pitchFamily="18" charset="0"/>
              </a:rPr>
              <a:t>Участь у відкритих заходах</a:t>
            </a:r>
          </a:p>
          <a:p>
            <a:pPr algn="ctr"/>
            <a:r>
              <a:rPr lang="uk-UA" sz="2400" b="1" dirty="0">
                <a:latin typeface="Georgia" pitchFamily="18" charset="0"/>
              </a:rPr>
              <a:t>Методична діяльність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"/>
            <a:ext cx="12192000" cy="655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Georgia" pitchFamily="18" charset="0"/>
              </a:rPr>
              <a:t>Участь у </a:t>
            </a:r>
            <a:r>
              <a:rPr lang="uk-UA" sz="2400" b="1" dirty="0" err="1">
                <a:latin typeface="Georgia" pitchFamily="18" charset="0"/>
              </a:rPr>
              <a:t>проєкті</a:t>
            </a:r>
            <a:r>
              <a:rPr lang="uk-UA" sz="2400" b="1" dirty="0">
                <a:latin typeface="Georgia" pitchFamily="18" charset="0"/>
              </a:rPr>
              <a:t> “Цікава фізкультура. 2.0. </a:t>
            </a:r>
            <a:r>
              <a:rPr lang="uk-UA" sz="2400" b="1" dirty="0" err="1">
                <a:latin typeface="Georgia" pitchFamily="18" charset="0"/>
              </a:rPr>
              <a:t>Перезавантаження”</a:t>
            </a:r>
            <a:r>
              <a:rPr lang="uk-UA" sz="2400" b="1" dirty="0">
                <a:latin typeface="Georgia" pitchFamily="18" charset="0"/>
              </a:rPr>
              <a:t> 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2050" name="Picture 2" descr="C:\Users\Пк\Desktop\зображення_viber_2025-09-08_21-09-33-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7390"/>
            <a:ext cx="4184541" cy="3138406"/>
          </a:xfrm>
          <a:prstGeom prst="rect">
            <a:avLst/>
          </a:prstGeom>
          <a:noFill/>
        </p:spPr>
      </p:pic>
      <p:pic>
        <p:nvPicPr>
          <p:cNvPr id="2051" name="Picture 3" descr="C:\Users\Пк\Desktop\зображення_viber_2025-09-08_21-08-49-369.jpg"/>
          <p:cNvPicPr>
            <a:picLocks noChangeAspect="1" noChangeArrowheads="1"/>
          </p:cNvPicPr>
          <p:nvPr/>
        </p:nvPicPr>
        <p:blipFill>
          <a:blip r:embed="rId3" cstate="print"/>
          <a:srcRect l="3010" t="19487" r="7943"/>
          <a:stretch>
            <a:fillRect/>
          </a:stretch>
        </p:blipFill>
        <p:spPr bwMode="auto">
          <a:xfrm>
            <a:off x="6496371" y="736169"/>
            <a:ext cx="5501898" cy="3680847"/>
          </a:xfrm>
          <a:prstGeom prst="rect">
            <a:avLst/>
          </a:prstGeom>
          <a:noFill/>
        </p:spPr>
      </p:pic>
      <p:pic>
        <p:nvPicPr>
          <p:cNvPr id="2052" name="Picture 4" descr="C:\Users\Пк\Desktop\зображення_viber_2025-09-08_21-09-32-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0" y="3345309"/>
            <a:ext cx="4628826" cy="34716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Немає опису світлини."/>
          <p:cNvPicPr>
            <a:picLocks noChangeAspect="1" noChangeArrowheads="1"/>
          </p:cNvPicPr>
          <p:nvPr/>
        </p:nvPicPr>
        <p:blipFill rotWithShape="1">
          <a:blip r:embed="rId3" cstate="print"/>
          <a:srcRect b="24315"/>
          <a:stretch/>
        </p:blipFill>
        <p:spPr bwMode="auto">
          <a:xfrm>
            <a:off x="0" y="222987"/>
            <a:ext cx="6539091" cy="4440453"/>
          </a:xfrm>
          <a:prstGeom prst="rect">
            <a:avLst/>
          </a:prstGeom>
          <a:noFill/>
        </p:spPr>
      </p:pic>
      <p:pic>
        <p:nvPicPr>
          <p:cNvPr id="64516" name="Picture 4" descr="Немає опису світлини."/>
          <p:cNvPicPr>
            <a:picLocks noChangeAspect="1" noChangeArrowheads="1"/>
          </p:cNvPicPr>
          <p:nvPr/>
        </p:nvPicPr>
        <p:blipFill rotWithShape="1">
          <a:blip r:embed="rId4" cstate="print"/>
          <a:srcRect b="22136"/>
          <a:stretch/>
        </p:blipFill>
        <p:spPr bwMode="auto">
          <a:xfrm>
            <a:off x="6094860" y="2213157"/>
            <a:ext cx="6097140" cy="4188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481331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A1E88E-47A7-409B-9CCA-672EA457478E}"/>
              </a:ext>
            </a:extLst>
          </p:cNvPr>
          <p:cNvSpPr txBox="1"/>
          <p:nvPr/>
        </p:nvSpPr>
        <p:spPr>
          <a:xfrm>
            <a:off x="3221501" y="2166425"/>
            <a:ext cx="7019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</p:txBody>
      </p:sp>
      <p:sp>
        <p:nvSpPr>
          <p:cNvPr id="4" name="Загнутый угол 3"/>
          <p:cNvSpPr/>
          <p:nvPr/>
        </p:nvSpPr>
        <p:spPr>
          <a:xfrm>
            <a:off x="2743200" y="235974"/>
            <a:ext cx="5161935" cy="595834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uk-UA" sz="2400" b="1" dirty="0" err="1">
                <a:solidFill>
                  <a:srgbClr val="002060"/>
                </a:solidFill>
                <a:latin typeface="Georgia" pitchFamily="18" charset="0"/>
              </a:rPr>
              <a:t>Берлодян</a:t>
            </a:r>
            <a:r>
              <a:rPr lang="uk-UA" sz="2400" b="1" dirty="0">
                <a:solidFill>
                  <a:srgbClr val="002060"/>
                </a:solidFill>
                <a:latin typeface="Georgia" pitchFamily="18" charset="0"/>
              </a:rPr>
              <a:t>  Жанна </a:t>
            </a:r>
            <a:r>
              <a:rPr lang="uk-UA" sz="2400" b="1" dirty="0" err="1">
                <a:solidFill>
                  <a:srgbClr val="002060"/>
                </a:solidFill>
                <a:latin typeface="Georgia" pitchFamily="18" charset="0"/>
              </a:rPr>
              <a:t>Миколаївна-</a:t>
            </a:r>
            <a:endParaRPr lang="uk-UA" sz="2400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Georgia" pitchFamily="18" charset="0"/>
              </a:rPr>
              <a:t>українка,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Georgia" pitchFamily="18" charset="0"/>
              </a:rPr>
              <a:t>директор Могилів-Подільського закладу дошкільної освіти №3,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Georgia" pitchFamily="18" charset="0"/>
              </a:rPr>
              <a:t>освіта повна вища педагогічна,  дошкільна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Georgia" pitchFamily="18" charset="0"/>
              </a:rPr>
              <a:t>Педагогічний стаж 38 років ,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Georgia" pitchFamily="18" charset="0"/>
              </a:rPr>
              <a:t>Стаж роботи на посаді директора – з 18.10.2022 року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Georgia" pitchFamily="18" charset="0"/>
              </a:rPr>
              <a:t> За результатами  чергової атестації – </a:t>
            </a:r>
            <a:r>
              <a:rPr lang="uk-UA" sz="2400" b="1" dirty="0" err="1">
                <a:solidFill>
                  <a:srgbClr val="002060"/>
                </a:solidFill>
                <a:latin typeface="Georgia" pitchFamily="18" charset="0"/>
              </a:rPr>
              <a:t>“відповідає</a:t>
            </a:r>
            <a:r>
              <a:rPr lang="uk-UA" sz="2400" b="1" dirty="0">
                <a:solidFill>
                  <a:srgbClr val="002060"/>
                </a:solidFill>
                <a:latin typeface="Georgia" pitchFamily="18" charset="0"/>
              </a:rPr>
              <a:t> займаній </a:t>
            </a:r>
            <a:r>
              <a:rPr lang="uk-UA" sz="2400" b="1" dirty="0" err="1">
                <a:solidFill>
                  <a:srgbClr val="002060"/>
                </a:solidFill>
                <a:latin typeface="Georgia" pitchFamily="18" charset="0"/>
              </a:rPr>
              <a:t>посаді”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7BA917-BAE4-46A7-A1E7-C50053C07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36" y="281526"/>
            <a:ext cx="3296126" cy="4570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659224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3"/>
          <p:cNvSpPr/>
          <p:nvPr/>
        </p:nvSpPr>
        <p:spPr>
          <a:xfrm>
            <a:off x="176848" y="0"/>
            <a:ext cx="5570483" cy="3745663"/>
          </a:xfrm>
          <a:custGeom>
            <a:avLst/>
            <a:gdLst/>
            <a:ahLst/>
            <a:cxnLst/>
            <a:rect l="l" t="t" r="r" b="b"/>
            <a:pathLst>
              <a:path w="6678437" h="4719580">
                <a:moveTo>
                  <a:pt x="0" y="0"/>
                </a:moveTo>
                <a:lnTo>
                  <a:pt x="6678438" y="0"/>
                </a:lnTo>
                <a:lnTo>
                  <a:pt x="6678438" y="4719580"/>
                </a:lnTo>
                <a:lnTo>
                  <a:pt x="0" y="47195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 t="-15369" r="-500"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sp>
      <p:sp>
        <p:nvSpPr>
          <p:cNvPr id="7" name="Freeform 16"/>
          <p:cNvSpPr/>
          <p:nvPr/>
        </p:nvSpPr>
        <p:spPr>
          <a:xfrm>
            <a:off x="6444671" y="0"/>
            <a:ext cx="5570483" cy="3208039"/>
          </a:xfrm>
          <a:custGeom>
            <a:avLst/>
            <a:gdLst/>
            <a:ahLst/>
            <a:cxnLst/>
            <a:rect l="l" t="t" r="r" b="b"/>
            <a:pathLst>
              <a:path w="8115300" h="4623325">
                <a:moveTo>
                  <a:pt x="0" y="0"/>
                </a:moveTo>
                <a:lnTo>
                  <a:pt x="8115300" y="0"/>
                </a:lnTo>
                <a:lnTo>
                  <a:pt x="8115300" y="4623325"/>
                </a:lnTo>
                <a:lnTo>
                  <a:pt x="0" y="462332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45689"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sp>
      <p:sp>
        <p:nvSpPr>
          <p:cNvPr id="8" name="Freeform 19"/>
          <p:cNvSpPr/>
          <p:nvPr/>
        </p:nvSpPr>
        <p:spPr>
          <a:xfrm>
            <a:off x="2308847" y="3429000"/>
            <a:ext cx="8269815" cy="3429000"/>
          </a:xfrm>
          <a:custGeom>
            <a:avLst/>
            <a:gdLst/>
            <a:ahLst/>
            <a:cxnLst/>
            <a:rect l="l" t="t" r="r" b="b"/>
            <a:pathLst>
              <a:path w="8410814" h="3649961">
                <a:moveTo>
                  <a:pt x="0" y="0"/>
                </a:moveTo>
                <a:lnTo>
                  <a:pt x="8410814" y="0"/>
                </a:lnTo>
                <a:lnTo>
                  <a:pt x="8410814" y="3649962"/>
                </a:lnTo>
                <a:lnTo>
                  <a:pt x="0" y="364996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 t="-23700" r="-1574" b="-17616"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sp>
      <p:sp>
        <p:nvSpPr>
          <p:cNvPr id="9" name="TextBox 20"/>
          <p:cNvSpPr txBox="1"/>
          <p:nvPr/>
        </p:nvSpPr>
        <p:spPr>
          <a:xfrm>
            <a:off x="2006390" y="3053166"/>
            <a:ext cx="934190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4"/>
              </a:lnSpc>
            </a:pPr>
            <a:endParaRPr lang="en-US" sz="4800" b="1" dirty="0">
              <a:solidFill>
                <a:srgbClr val="2B3786"/>
              </a:solidFill>
              <a:latin typeface="Fira Sans Heavy"/>
              <a:ea typeface="Fira Sans Heavy"/>
              <a:cs typeface="Fira Sans Heavy"/>
              <a:sym typeface="Fira Sans Heavy"/>
            </a:endParaRPr>
          </a:p>
        </p:txBody>
      </p:sp>
      <p:sp>
        <p:nvSpPr>
          <p:cNvPr id="10" name="Скругленный прямоугольник 6">
            <a:extLst>
              <a:ext uri="{FF2B5EF4-FFF2-40B4-BE49-F238E27FC236}">
                <a16:creationId xmlns:a16="http://schemas.microsoft.com/office/drawing/2014/main" xmlns="" id="{096C5764-E80C-4E78-9B6F-1414AB223C70}"/>
              </a:ext>
            </a:extLst>
          </p:cNvPr>
          <p:cNvSpPr/>
          <p:nvPr/>
        </p:nvSpPr>
        <p:spPr>
          <a:xfrm>
            <a:off x="3374156" y="2765638"/>
            <a:ext cx="6508997" cy="1405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B3786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НАСТУПНІСТЬ МІЖ ДОШКІЛЬНОЮ ТА ПОЧАТКОВОЮ ЛАНКАМИ ОСВІТИ В РАМКАХ ВПРОВАДЖЕННЯ КОНЦЕПЦІЇ </a:t>
            </a:r>
            <a:r>
              <a:rPr lang="uk-UA" sz="2400" b="1" dirty="0">
                <a:solidFill>
                  <a:srgbClr val="2B3786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«</a:t>
            </a:r>
            <a:r>
              <a:rPr lang="en-US" sz="2400" b="1" dirty="0">
                <a:solidFill>
                  <a:srgbClr val="2B3786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НОВА УКРАЇНСЬКА ШКОЛА</a:t>
            </a:r>
            <a:r>
              <a:rPr lang="uk-UA" sz="2400" b="1" dirty="0">
                <a:solidFill>
                  <a:srgbClr val="2B3786"/>
                </a:solidFill>
                <a:latin typeface="Fira Sans Heavy"/>
                <a:ea typeface="Fira Sans Heavy"/>
                <a:cs typeface="Fira Sans Heavy"/>
                <a:sym typeface="Fira Sans Heavy"/>
              </a:rPr>
              <a:t>»</a:t>
            </a:r>
            <a:endParaRPr lang="ru-RU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229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0"/>
          <p:cNvSpPr txBox="1"/>
          <p:nvPr/>
        </p:nvSpPr>
        <p:spPr>
          <a:xfrm>
            <a:off x="2006390" y="3053166"/>
            <a:ext cx="934190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4"/>
              </a:lnSpc>
            </a:pPr>
            <a:endParaRPr lang="en-US" sz="4800" b="1" dirty="0">
              <a:solidFill>
                <a:srgbClr val="2B3786"/>
              </a:solidFill>
              <a:latin typeface="Fira Sans Heavy"/>
              <a:ea typeface="Fira Sans Heavy"/>
              <a:cs typeface="Fira Sans Heavy"/>
              <a:sym typeface="Fira Sans Heavy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C3EEE0-4174-48A7-8A57-7DA9399FF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9" y="1678305"/>
            <a:ext cx="6144154" cy="43719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2B7ADE4-552F-418C-8DFE-4C8EE3C2F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7" y="381000"/>
            <a:ext cx="5706533" cy="424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3146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Немає опису світлин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727542"/>
            <a:ext cx="5320716" cy="400716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6EAEE6-2556-4DF0-81EE-F2D7B163C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12" y="123294"/>
            <a:ext cx="5100320" cy="3825240"/>
          </a:xfrm>
          <a:prstGeom prst="rect">
            <a:avLst/>
          </a:prstGeom>
        </p:spPr>
      </p:pic>
      <p:pic>
        <p:nvPicPr>
          <p:cNvPr id="8" name="Picture 2" descr="https://scontent-iev1-1.xx.fbcdn.net/v/t39.30808-6/475697284_1361121235053514_8871744304774601357_n.jpg?stp=dst-jpg_s600x600_tt6&amp;_nc_cat=107&amp;ccb=1-7&amp;_nc_sid=aa7b47&amp;_nc_ohc=lckXYxkVazwQ7kNvwH3VoAR&amp;_nc_oc=AdlbG2prxR2U8lux-IHiYGNetRDlLWUDINoxd-xdSN0TV0VD2McFDDJPEWBfsOUvH4o&amp;_nc_zt=23&amp;_nc_ht=scontent-iev1-1.xx&amp;_nc_gid=loxtuU8RtityrWWjIsTgJA&amp;oh=00_Afbhyv001hF39Y8AIxt0qHk30cgAGZw88c8EerANbDX0jg&amp;oe=68C4FC49">
            <a:extLst>
              <a:ext uri="{FF2B5EF4-FFF2-40B4-BE49-F238E27FC236}">
                <a16:creationId xmlns:a16="http://schemas.microsoft.com/office/drawing/2014/main" xmlns="" id="{57D319DD-DC4E-4E56-9EA5-297FB5E68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6626" y="2727542"/>
            <a:ext cx="3005373" cy="40071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Users\Пк\Desktop\звіт фото\Підтримка ЗСУ\изображение_viber_2024-07-23_09-23-47-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89" y="487680"/>
            <a:ext cx="6166055" cy="6166055"/>
          </a:xfrm>
          <a:prstGeom prst="rect">
            <a:avLst/>
          </a:prstGeom>
          <a:noFill/>
        </p:spPr>
      </p:pic>
      <p:pic>
        <p:nvPicPr>
          <p:cNvPr id="5" name="Picture 4" descr="Немає опису світлини.">
            <a:extLst>
              <a:ext uri="{FF2B5EF4-FFF2-40B4-BE49-F238E27FC236}">
                <a16:creationId xmlns:a16="http://schemas.microsoft.com/office/drawing/2014/main" xmlns="" id="{B7AE9F21-9322-47AC-81C6-A9A6A002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4863" y="212192"/>
            <a:ext cx="5594248" cy="55942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2" y="2776976"/>
            <a:ext cx="5152600" cy="38804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57" b="25671"/>
          <a:stretch/>
        </p:blipFill>
        <p:spPr bwMode="auto">
          <a:xfrm>
            <a:off x="8667058" y="268661"/>
            <a:ext cx="3035257" cy="35385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50" y="3568001"/>
            <a:ext cx="4028590" cy="30213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98283465-BCAE-45C4-8BE8-EF1A9D241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5" y="100127"/>
            <a:ext cx="4438652" cy="332887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content-iev1-1.xx.fbcdn.net/v/t39.30808-6/474744946_1354083719090599_2766041856685459366_n.jpg?stp=dst-jpg_s600x600_tt6&amp;_nc_cat=111&amp;ccb=1-7&amp;_nc_sid=aa7b47&amp;_nc_ohc=AdaTVOlbNcoQ7kNvwHH892P&amp;_nc_oc=AdkTq4VNB5_7-CrDMlb9MBySY-kjgps4Q6tGcjApxSPQMEjAT4vBq18MB7sShuZYq0o&amp;_nc_zt=23&amp;_nc_ht=scontent-iev1-1.xx&amp;_nc_gid=6uJH9JZqKHoPUyUAIHyE9w&amp;oh=00_AfbhlhIz58v2y8NfSLNhENXdQ75TATp-FEnDnkNg8d7uDQ&amp;oe=68C500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11" y="2724005"/>
            <a:ext cx="5715000" cy="3219451"/>
          </a:xfrm>
          <a:prstGeom prst="rect">
            <a:avLst/>
          </a:prstGeom>
          <a:noFill/>
        </p:spPr>
      </p:pic>
      <p:pic>
        <p:nvPicPr>
          <p:cNvPr id="46084" name="Picture 4" descr="Немає опису світлини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17357"/>
            <a:ext cx="5823285" cy="5823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169912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06D6F3-7887-402C-9F3E-AEBA32E8A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r="9333" b="22445"/>
          <a:stretch/>
        </p:blipFill>
        <p:spPr>
          <a:xfrm>
            <a:off x="0" y="502920"/>
            <a:ext cx="7482840" cy="52022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90B1E5-815E-4E17-AB44-7E9A01307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502920"/>
            <a:ext cx="43891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382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EB800B-EA6A-4C46-99AA-322500D14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b="8314"/>
          <a:stretch/>
        </p:blipFill>
        <p:spPr>
          <a:xfrm>
            <a:off x="52281" y="198220"/>
            <a:ext cx="4275879" cy="3017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B878B2-AC6D-4531-A896-2523DBEC8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20" y="198220"/>
            <a:ext cx="4023360" cy="30175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7FB15A-3279-4215-90D8-5BEB26C5AB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1437740"/>
            <a:ext cx="2667000" cy="355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4DE6996-5B2A-4DAA-A58B-3EAACBB91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3840480" cy="288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89BDB76-FB0B-4768-9FA1-2801ADF7F4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7" t="8000" r="11334" b="23777"/>
          <a:stretch/>
        </p:blipFill>
        <p:spPr>
          <a:xfrm>
            <a:off x="7513320" y="3429000"/>
            <a:ext cx="4023360" cy="32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4486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Немає опису світлин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95" y="25514"/>
            <a:ext cx="7414889" cy="4637926"/>
          </a:xfrm>
          <a:prstGeom prst="rect">
            <a:avLst/>
          </a:prstGeom>
          <a:noFill/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BF0C7A5-BFE8-4DC6-BA16-520A5FE73FB3}"/>
              </a:ext>
            </a:extLst>
          </p:cNvPr>
          <p:cNvSpPr/>
          <p:nvPr/>
        </p:nvSpPr>
        <p:spPr>
          <a:xfrm>
            <a:off x="169695" y="54223"/>
            <a:ext cx="7414889" cy="9820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Georgia" pitchFamily="18" charset="0"/>
              </a:rPr>
              <a:t>Підтримка та допомога батьківської громади ЗДО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6" name="Picture 2" descr="https://scontent-iev1-1.xx.fbcdn.net/v/t39.30808-6/476032857_1363203538178617_1307260174036763430_n.jpg?stp=dst-jpg_s600x600_tt6&amp;_nc_cat=111&amp;ccb=1-7&amp;_nc_sid=aa7b47&amp;_nc_ohc=tVw0T7snsz8Q7kNvwHY740w&amp;_nc_oc=AdmXXkpkE9hsInO-yiRWSXY77zfQ3j8yWMQaGeoq7XiKZjnczHOAuPX3ka5_TK-cK88&amp;_nc_zt=23&amp;_nc_ht=scontent-iev1-1.xx&amp;_nc_gid=3L8fROmJjbvSuqPhcMCcNA&amp;oh=00_AfbSujwhb8GeleS1rsf_wyd1bu4eN8YH3aj5hAg4rdy7gw&amp;oe=68C50A03">
            <a:extLst>
              <a:ext uri="{FF2B5EF4-FFF2-40B4-BE49-F238E27FC236}">
                <a16:creationId xmlns:a16="http://schemas.microsoft.com/office/drawing/2014/main" xmlns="" id="{AB96CF8B-1807-46FC-9657-A82BAAC46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13498"/>
          <a:stretch/>
        </p:blipFill>
        <p:spPr bwMode="auto">
          <a:xfrm>
            <a:off x="6903720" y="3429000"/>
            <a:ext cx="5118585" cy="33207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scontent-iev1-1.xx.fbcdn.net/v/t39.30808-6/481446839_1382165056282465_8156100597994873159_n.jpg?stp=dst-jpg_s600x600_tt6&amp;_nc_cat=105&amp;ccb=1-7&amp;_nc_sid=aa7b47&amp;_nc_ohc=-FDIr5BE9FgQ7kNvwFGU-LR&amp;_nc_oc=AdlRk1AAFg2sZANtVBwGhEvD-zqrFFDhVXflsAcATge6lLIEwUbkywzqHPYAdKurkjM&amp;_nc_zt=23&amp;_nc_ht=scontent-iev1-1.xx&amp;_nc_gid=_32VgIJyIjFsE9vXdbTLKw&amp;oh=00_AfZIGGoUfoWV-vXqkMGghXQhnvp8b1BF71SmoMAHyhLTIA&amp;oe=68C500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" y="174873"/>
            <a:ext cx="4611187" cy="3458390"/>
          </a:xfrm>
          <a:prstGeom prst="rect">
            <a:avLst/>
          </a:prstGeom>
          <a:noFill/>
        </p:spPr>
      </p:pic>
      <p:pic>
        <p:nvPicPr>
          <p:cNvPr id="7" name="Picture 2" descr="https://scontent-iev1-1.xx.fbcdn.net/v/t39.30808-6/474790056_1354089755756662_7990854753087048776_n.jpg?stp=dst-jpg_s600x600_tt6&amp;_nc_cat=103&amp;ccb=1-7&amp;_nc_sid=aa7b47&amp;_nc_ohc=I1UgA8moeBoQ7kNvwGq8pC1&amp;_nc_oc=AdnnWQOFDyi-ATzkmNJxNk0BpCMsYM67gnwnh7N6RhpNJ-xoeTYKaxyQCx1frPgmQVY&amp;_nc_zt=23&amp;_nc_ht=scontent-iev1-1.xx&amp;_nc_gid=VElpF0jhsTlIvbViQ58SAQ&amp;oh=00_AfZLGLjcTEehr2JvFdOkDjAggJnbu8zOfh04YLckwGwzUg&amp;oe=68C50D45">
            <a:extLst>
              <a:ext uri="{FF2B5EF4-FFF2-40B4-BE49-F238E27FC236}">
                <a16:creationId xmlns:a16="http://schemas.microsoft.com/office/drawing/2014/main" xmlns="" id="{C370C180-A9B4-475C-9BE5-33F10378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487" y="3232808"/>
            <a:ext cx="5201073" cy="322466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30A223-4747-4782-8953-38FF631523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5" b="8036"/>
          <a:stretch/>
        </p:blipFill>
        <p:spPr>
          <a:xfrm>
            <a:off x="6355080" y="174874"/>
            <a:ext cx="5715000" cy="3112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311FA5E-363B-4800-A0C8-05D1A8745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27" y="3117169"/>
            <a:ext cx="5715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87350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D2AE15-0942-493F-B3AE-679C47BD397E}"/>
              </a:ext>
            </a:extLst>
          </p:cNvPr>
          <p:cNvSpPr txBox="1"/>
          <p:nvPr/>
        </p:nvSpPr>
        <p:spPr>
          <a:xfrm>
            <a:off x="1017641" y="1392247"/>
            <a:ext cx="8775290" cy="138499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uk-UA" sz="2800" b="1" dirty="0">
                <a:solidFill>
                  <a:srgbClr val="002060"/>
                </a:solidFill>
                <a:latin typeface="Georgia" pitchFamily="18" charset="0"/>
              </a:rPr>
              <a:t>1. </a:t>
            </a:r>
            <a:r>
              <a:rPr lang="uk-UA" sz="2800" b="1" dirty="0"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  <a:latin typeface="Georgia" pitchFamily="18" charset="0"/>
              </a:rPr>
              <a:t>Забезпечити прозорість, відкритість і демократичність управління  закладом дошкільної освіти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8834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85652" y="3465871"/>
            <a:ext cx="6695768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2800" b="1" dirty="0">
                <a:solidFill>
                  <a:srgbClr val="002060"/>
                </a:solidFill>
                <a:latin typeface="Georgia" pitchFamily="18" charset="0"/>
              </a:rPr>
              <a:t>2</a:t>
            </a:r>
            <a:r>
              <a:rPr lang="uk-UA" sz="2800" b="1" dirty="0">
                <a:solidFill>
                  <a:srgbClr val="00206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Georgia" pitchFamily="18" charset="0"/>
              </a:rPr>
              <a:t>. Стимулювати вплив громадськості на прийняття та виконання керівником ЗДО відповідних рішень у сфері управління</a:t>
            </a:r>
            <a:endParaRPr lang="ru-RU" sz="2800" b="1" dirty="0">
              <a:solidFill>
                <a:srgbClr val="00206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7633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01D560-F9E9-48AE-971F-F91E63B923D4}"/>
              </a:ext>
            </a:extLst>
          </p:cNvPr>
          <p:cNvSpPr txBox="1">
            <a:spLocks/>
          </p:cNvSpPr>
          <p:nvPr/>
        </p:nvSpPr>
        <p:spPr>
          <a:xfrm>
            <a:off x="0" y="68729"/>
            <a:ext cx="12192000" cy="1067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ОсвітніЙ</a:t>
            </a:r>
            <a:r>
              <a:rPr lang="uk-UA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ПРОЦЕС</a:t>
            </a:r>
            <a:endParaRPr lang="uk-UA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Програма «Дитина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730320"/>
            <a:ext cx="6703127" cy="446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Про інноваційну систему освіти дітей раннього та дошкільного віку | Кафедра  дошкільної та початкової осві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37" y="2620080"/>
            <a:ext cx="6718663" cy="390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Немає опису світлин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" y="182881"/>
            <a:ext cx="7742722" cy="5403775"/>
          </a:xfrm>
          <a:prstGeom prst="rect">
            <a:avLst/>
          </a:prstGeom>
          <a:noFill/>
        </p:spPr>
      </p:pic>
      <p:sp>
        <p:nvSpPr>
          <p:cNvPr id="4" name="Скругленный прямоугольник 7">
            <a:extLst>
              <a:ext uri="{FF2B5EF4-FFF2-40B4-BE49-F238E27FC236}">
                <a16:creationId xmlns:a16="http://schemas.microsoft.com/office/drawing/2014/main" xmlns="" id="{99D6E9A6-EB01-440D-B435-9ADEBE295CDD}"/>
              </a:ext>
            </a:extLst>
          </p:cNvPr>
          <p:cNvSpPr/>
          <p:nvPr/>
        </p:nvSpPr>
        <p:spPr>
          <a:xfrm>
            <a:off x="8000999" y="182881"/>
            <a:ext cx="4084321" cy="61874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Georgia" pitchFamily="18" charset="0"/>
              </a:rPr>
              <a:t>Заняття з англійської мови для дітей старшого дошкільного віку</a:t>
            </a:r>
          </a:p>
          <a:p>
            <a:pPr algn="ctr"/>
            <a:r>
              <a:rPr lang="uk-UA" sz="3200" b="1" dirty="0" err="1">
                <a:latin typeface="Georgia" pitchFamily="18" charset="0"/>
              </a:rPr>
              <a:t>Штойко</a:t>
            </a:r>
            <a:r>
              <a:rPr lang="uk-UA" sz="3200" b="1" dirty="0">
                <a:latin typeface="Georgia" pitchFamily="18" charset="0"/>
              </a:rPr>
              <a:t> Юлія Святославівна- вчитель та керівник гуртка</a:t>
            </a:r>
            <a:endParaRPr lang="ru-RU" sz="3200" b="1" dirty="0">
              <a:latin typeface="Georgia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3E89096-DD5C-43B0-AF2A-B9FCDBFFCA99}"/>
              </a:ext>
            </a:extLst>
          </p:cNvPr>
          <p:cNvSpPr/>
          <p:nvPr/>
        </p:nvSpPr>
        <p:spPr>
          <a:xfrm>
            <a:off x="167640" y="2377440"/>
            <a:ext cx="5364480" cy="6705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Для дітей середнього дошкільного віку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1065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118A7B-92C6-4C94-A05E-900E5DDA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1" y="119263"/>
            <a:ext cx="11806519" cy="76944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Продовжуємо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розбудову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внутрішньої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системи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забезпечення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якості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освіти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uk-UA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E33A54DB-7105-462A-ABEE-FD85F477A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1" y="1048872"/>
            <a:ext cx="11761698" cy="4600088"/>
          </a:xfrm>
          <a:solidFill>
            <a:srgbClr val="FCF2F7"/>
          </a:solidFill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uk-UA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2023/2024 </a:t>
            </a:r>
            <a:r>
              <a:rPr lang="uk-UA" sz="28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н.р</a:t>
            </a:r>
            <a:r>
              <a:rPr lang="uk-UA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  <a:r>
              <a:rPr lang="uk-UA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uk-UA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КОМПЛЕКСНЕ САМООЦІНЮВАННЯ діяльності ЗДО</a:t>
            </a:r>
            <a:r>
              <a:rPr lang="uk-UA" sz="24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uk-UA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  Стратегія розвитку ЗДО на 2024-2029 роки.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uk-UA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2024/2025н.р. </a:t>
            </a:r>
            <a:r>
              <a:rPr lang="uk-UA" sz="24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Проєкт</a:t>
            </a:r>
            <a:r>
              <a:rPr lang="uk-UA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 № 1. </a:t>
            </a:r>
            <a:r>
              <a:rPr lang="uk-UA" sz="2400" dirty="0">
                <a:solidFill>
                  <a:prstClr val="black"/>
                </a:solidFill>
                <a:latin typeface="Arial Narrow" panose="020B0606020202030204" pitchFamily="34" charset="0"/>
              </a:rPr>
              <a:t>Умови якісної організації освітніх та управлінських процесів (Освітнє 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uk-UA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 середовище ЗДО)</a:t>
            </a:r>
          </a:p>
          <a:p>
            <a:pPr marL="0" lvl="0" indent="0" algn="just">
              <a:buClrTx/>
              <a:buSzTx/>
              <a:buNone/>
            </a:pPr>
            <a:r>
              <a:rPr lang="uk-UA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2025/2026н.р. </a:t>
            </a:r>
            <a:r>
              <a:rPr lang="uk-UA" sz="24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Проєкт</a:t>
            </a:r>
            <a:r>
              <a:rPr lang="uk-UA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 № 2. </a:t>
            </a:r>
            <a:r>
              <a:rPr lang="uk-UA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Освітній процес та компетентність дітей. Здобувачі дошкільної  </a:t>
            </a:r>
          </a:p>
          <a:p>
            <a:pPr marL="0" lvl="0" indent="0" algn="just">
              <a:buClrTx/>
              <a:buSzTx/>
              <a:buNone/>
            </a:pPr>
            <a:r>
              <a:rPr lang="uk-UA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  освіти. 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uk-UA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2026/2027н.р. </a:t>
            </a:r>
            <a:r>
              <a:rPr lang="uk-UA" sz="24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Проєкт</a:t>
            </a:r>
            <a:r>
              <a:rPr lang="uk-UA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 № 3. </a:t>
            </a:r>
            <a:r>
              <a:rPr lang="uk-UA" sz="2400" dirty="0">
                <a:solidFill>
                  <a:prstClr val="black"/>
                </a:solidFill>
                <a:latin typeface="Arial Narrow" panose="020B0606020202030204" pitchFamily="34" charset="0"/>
              </a:rPr>
              <a:t>Фахова діяльність педагогічних працівників.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uk-UA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2027/2028н.р. </a:t>
            </a:r>
            <a:r>
              <a:rPr lang="uk-UA" sz="24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Проєкт</a:t>
            </a:r>
            <a:r>
              <a:rPr lang="uk-UA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  № 4. </a:t>
            </a:r>
            <a:r>
              <a:rPr lang="uk-UA" sz="2400" dirty="0">
                <a:solidFill>
                  <a:prstClr val="black"/>
                </a:solidFill>
                <a:latin typeface="Arial Narrow" panose="020B0606020202030204" pitchFamily="34" charset="0"/>
              </a:rPr>
              <a:t>Управлінські процеси  у ЗДО.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uk-UA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2028/2029н.р. </a:t>
            </a:r>
            <a:r>
              <a:rPr lang="uk-UA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КОМПЛЕКСНЕ САМООЦІНЮВАННЯ діяльності ЗДО. 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uk-UA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                            ПРОГРАМА розвитку ЗДО на 2029-2034 роки.</a:t>
            </a:r>
          </a:p>
          <a:p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A40667-CB0C-4F0C-B9D6-B2F1FD80DEAF}"/>
              </a:ext>
            </a:extLst>
          </p:cNvPr>
          <p:cNvSpPr txBox="1"/>
          <p:nvPr/>
        </p:nvSpPr>
        <p:spPr>
          <a:xfrm>
            <a:off x="76200" y="5809128"/>
            <a:ext cx="12039599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 defTabSz="914400"/>
            <a:endParaRPr lang="uk-UA" sz="22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3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Пк\Downloads\431542418_1148213619677611_832906220913251733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464" y="1366600"/>
            <a:ext cx="9202993" cy="5363259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"/>
            <a:ext cx="7846140" cy="138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Сторінка </a:t>
            </a:r>
            <a:r>
              <a:rPr lang="en-US" dirty="0" err="1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Facebook</a:t>
            </a:r>
            <a:r>
              <a:rPr lang="uk-UA" dirty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«Заклад дошкільної освіти» за посиланням: </a:t>
            </a:r>
            <a:r>
              <a:rPr lang="uk-UA" u="sng" dirty="0">
                <a:solidFill>
                  <a:srgbClr val="0070C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https://www.facebook.com/profile.php?id=100034669511189</a:t>
            </a:r>
            <a:r>
              <a:rPr lang="uk-UA" dirty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 </a:t>
            </a:r>
            <a:endParaRPr lang="ru-RU" dirty="0">
              <a:solidFill>
                <a:schemeClr val="tx1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Сайт « Заклад дошкільної освіти №3 </a:t>
            </a:r>
            <a:r>
              <a:rPr lang="uk-UA" dirty="0" err="1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м.Могилева-</a:t>
            </a:r>
            <a:r>
              <a:rPr lang="uk-UA" dirty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Подільського»</a:t>
            </a:r>
            <a:endParaRPr lang="ru-RU" dirty="0">
              <a:solidFill>
                <a:schemeClr val="tx1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Адреса сайту:</a:t>
            </a:r>
            <a:r>
              <a:rPr lang="uk-UA" dirty="0">
                <a:solidFill>
                  <a:srgbClr val="343F64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uk-UA" dirty="0">
                <a:solidFill>
                  <a:srgbClr val="0070C0"/>
                </a:solidFill>
                <a:latin typeface="Georgia" pitchFamily="18" charset="0"/>
                <a:ea typeface="Times New Roman" pitchFamily="18" charset="0"/>
                <a:cs typeface="Arial" pitchFamily="34" charset="0"/>
                <a:hlinkClick r:id="rId3"/>
              </a:rPr>
              <a:t>https://zdo3osvita.wixsite.com/website-1</a:t>
            </a:r>
            <a:endParaRPr lang="uk-UA" dirty="0">
              <a:solidFill>
                <a:schemeClr val="tx1"/>
              </a:solidFill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284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77729" y="176982"/>
            <a:ext cx="7329948" cy="855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Georgia" pitchFamily="18" charset="0"/>
              </a:rPr>
              <a:t>Організація харчування</a:t>
            </a:r>
            <a:endParaRPr lang="ru-RU" sz="3200" b="1" dirty="0"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74" y="1134125"/>
            <a:ext cx="11773146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Забезпечено дотримання Порядку організації харчування у закладах освіти та дитячих закладах оздоровлення та відпочинку, затвердженого постановою Кабінету Міністрів України від 24.03.2021  № 305 «Про затвердження норм та Порядку організації харчування у закладах освіти та дитячих закладах оздоровлення та відпочинку», санітарно-гігієнічних та санітарно-ветеринарних вимог з організації безпечного та збалансованого харчування дітей та підлітків, відповідно до Закону України «Про основні принципи та вимоги до безпечності та якості харчових продуктів».</a:t>
            </a:r>
          </a:p>
          <a:p>
            <a:r>
              <a:rPr lang="ru-RU" sz="2400" dirty="0">
                <a:latin typeface="Georgia" pitchFamily="18" charset="0"/>
              </a:rPr>
              <a:t>У </a:t>
            </a:r>
            <a:r>
              <a:rPr lang="ru-RU" sz="2400" dirty="0" err="1">
                <a:latin typeface="Georgia" pitchFamily="18" charset="0"/>
              </a:rPr>
              <a:t>закладі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дошкільної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освіти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організовано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триразовий</a:t>
            </a:r>
            <a:r>
              <a:rPr lang="ru-RU" sz="2400" dirty="0">
                <a:latin typeface="Georgia" pitchFamily="18" charset="0"/>
              </a:rPr>
              <a:t> режим </a:t>
            </a:r>
            <a:r>
              <a:rPr lang="ru-RU" sz="2400" dirty="0" err="1">
                <a:latin typeface="Georgia" pitchFamily="18" charset="0"/>
              </a:rPr>
              <a:t>харчування</a:t>
            </a:r>
            <a:r>
              <a:rPr lang="ru-RU" sz="2400" dirty="0">
                <a:latin typeface="Georgia" pitchFamily="18" charset="0"/>
              </a:rPr>
              <a:t> для </a:t>
            </a:r>
            <a:r>
              <a:rPr lang="ru-RU" sz="2400" dirty="0" err="1">
                <a:latin typeface="Georgia" pitchFamily="18" charset="0"/>
              </a:rPr>
              <a:t>дітей</a:t>
            </a:r>
            <a:r>
              <a:rPr lang="ru-RU" sz="2400" dirty="0">
                <a:latin typeface="Georgia" pitchFamily="18" charset="0"/>
              </a:rPr>
              <a:t>: СНІДАНОК, ОБІД та ВЕЧЕРЯ. </a:t>
            </a:r>
          </a:p>
          <a:p>
            <a:r>
              <a:rPr lang="ru-RU" sz="2400" dirty="0" err="1">
                <a:latin typeface="Georgia" pitchFamily="18" charset="0"/>
              </a:rPr>
              <a:t>Батьківська</a:t>
            </a:r>
            <a:r>
              <a:rPr lang="ru-RU" sz="2400" dirty="0">
                <a:latin typeface="Georgia" pitchFamily="18" charset="0"/>
              </a:rPr>
              <a:t> плата </a:t>
            </a:r>
            <a:r>
              <a:rPr lang="ru-RU" sz="2400" dirty="0" err="1">
                <a:latin typeface="Georgia" pitchFamily="18" charset="0"/>
              </a:rPr>
              <a:t>складає</a:t>
            </a:r>
            <a:r>
              <a:rPr lang="ru-RU" sz="2400" dirty="0">
                <a:latin typeface="Georgia" pitchFamily="18" charset="0"/>
              </a:rPr>
              <a:t>:</a:t>
            </a:r>
          </a:p>
          <a:p>
            <a:r>
              <a:rPr lang="ru-RU" sz="2400" dirty="0">
                <a:latin typeface="Georgia" pitchFamily="18" charset="0"/>
              </a:rPr>
              <a:t>У </a:t>
            </a:r>
            <a:r>
              <a:rPr lang="ru-RU" sz="2400" dirty="0" err="1">
                <a:latin typeface="Georgia" pitchFamily="18" charset="0"/>
              </a:rPr>
              <a:t>групах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раннього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віку</a:t>
            </a:r>
            <a:r>
              <a:rPr lang="ru-RU" sz="2400" dirty="0">
                <a:latin typeface="Georgia" pitchFamily="18" charset="0"/>
              </a:rPr>
              <a:t>: 21 </a:t>
            </a:r>
            <a:r>
              <a:rPr lang="ru-RU" sz="2400" dirty="0" err="1">
                <a:latin typeface="Georgia" pitchFamily="18" charset="0"/>
              </a:rPr>
              <a:t>грн</a:t>
            </a:r>
            <a:r>
              <a:rPr lang="ru-RU" sz="2400" dirty="0">
                <a:latin typeface="Georgia" pitchFamily="18" charset="0"/>
              </a:rPr>
              <a:t> /день (44%) – </a:t>
            </a:r>
            <a:r>
              <a:rPr lang="ru-RU" sz="2400" dirty="0" err="1">
                <a:latin typeface="Georgia" pitchFamily="18" charset="0"/>
              </a:rPr>
              <a:t>всього</a:t>
            </a:r>
            <a:r>
              <a:rPr lang="ru-RU" sz="2400" dirty="0">
                <a:latin typeface="Georgia" pitchFamily="18" charset="0"/>
              </a:rPr>
              <a:t> 47грн</a:t>
            </a:r>
          </a:p>
          <a:p>
            <a:r>
              <a:rPr lang="ru-RU" sz="2400" dirty="0">
                <a:latin typeface="Georgia" pitchFamily="18" charset="0"/>
              </a:rPr>
              <a:t>У </a:t>
            </a:r>
            <a:r>
              <a:rPr lang="ru-RU" sz="2400" dirty="0" err="1">
                <a:latin typeface="Georgia" pitchFamily="18" charset="0"/>
              </a:rPr>
              <a:t>групах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молодшого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дошкільного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віку</a:t>
            </a:r>
            <a:r>
              <a:rPr lang="ru-RU" sz="2400" dirty="0">
                <a:latin typeface="Georgia" pitchFamily="18" charset="0"/>
              </a:rPr>
              <a:t> – 22 </a:t>
            </a:r>
            <a:r>
              <a:rPr lang="ru-RU" sz="2400" dirty="0" err="1">
                <a:latin typeface="Georgia" pitchFamily="18" charset="0"/>
              </a:rPr>
              <a:t>грн</a:t>
            </a:r>
            <a:r>
              <a:rPr lang="ru-RU" sz="2400" dirty="0">
                <a:latin typeface="Georgia" pitchFamily="18" charset="0"/>
              </a:rPr>
              <a:t>/день (45%) – </a:t>
            </a:r>
            <a:r>
              <a:rPr lang="ru-RU" sz="2400" dirty="0" err="1">
                <a:latin typeface="Georgia" pitchFamily="18" charset="0"/>
              </a:rPr>
              <a:t>всього</a:t>
            </a:r>
            <a:r>
              <a:rPr lang="ru-RU" sz="2400" dirty="0">
                <a:latin typeface="Georgia" pitchFamily="18" charset="0"/>
              </a:rPr>
              <a:t> 48грн</a:t>
            </a:r>
          </a:p>
          <a:p>
            <a:r>
              <a:rPr lang="ru-RU" sz="2400" dirty="0">
                <a:latin typeface="Georgia" pitchFamily="18" charset="0"/>
              </a:rPr>
              <a:t>У </a:t>
            </a:r>
            <a:r>
              <a:rPr lang="ru-RU" sz="2400" dirty="0" err="1">
                <a:latin typeface="Georgia" pitchFamily="18" charset="0"/>
              </a:rPr>
              <a:t>групах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середнього</a:t>
            </a:r>
            <a:r>
              <a:rPr lang="ru-RU" sz="2400" dirty="0">
                <a:latin typeface="Georgia" pitchFamily="18" charset="0"/>
              </a:rPr>
              <a:t> та старшого </a:t>
            </a:r>
            <a:r>
              <a:rPr lang="ru-RU" sz="2400" dirty="0" err="1">
                <a:latin typeface="Georgia" pitchFamily="18" charset="0"/>
              </a:rPr>
              <a:t>дошкільного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віку</a:t>
            </a:r>
            <a:r>
              <a:rPr lang="ru-RU" sz="2400" dirty="0">
                <a:latin typeface="Georgia" pitchFamily="18" charset="0"/>
              </a:rPr>
              <a:t> -29 </a:t>
            </a:r>
            <a:r>
              <a:rPr lang="ru-RU" sz="2400" dirty="0" err="1">
                <a:latin typeface="Georgia" pitchFamily="18" charset="0"/>
              </a:rPr>
              <a:t>грн</a:t>
            </a:r>
            <a:r>
              <a:rPr lang="ru-RU" sz="2400" dirty="0">
                <a:latin typeface="Georgia" pitchFamily="18" charset="0"/>
              </a:rPr>
              <a:t>/день (48%) – </a:t>
            </a:r>
            <a:r>
              <a:rPr lang="ru-RU" sz="2400" dirty="0" err="1">
                <a:latin typeface="Georgia" pitchFamily="18" charset="0"/>
              </a:rPr>
              <a:t>всього</a:t>
            </a:r>
            <a:r>
              <a:rPr lang="ru-RU" sz="2400" dirty="0">
                <a:latin typeface="Georgia" pitchFamily="18" charset="0"/>
              </a:rPr>
              <a:t>  </a:t>
            </a:r>
          </a:p>
          <a:p>
            <a:r>
              <a:rPr lang="ru-RU" sz="2400" dirty="0">
                <a:latin typeface="Georgia" pitchFamily="18" charset="0"/>
              </a:rPr>
              <a:t>    60 </a:t>
            </a:r>
            <a:r>
              <a:rPr lang="ru-RU" sz="2400" dirty="0" err="1">
                <a:latin typeface="Georgia" pitchFamily="18" charset="0"/>
              </a:rPr>
              <a:t>грн</a:t>
            </a:r>
            <a:endParaRPr lang="ru-RU" sz="2400" dirty="0">
              <a:latin typeface="Georgia" pitchFamily="18" charset="0"/>
            </a:endParaRPr>
          </a:p>
          <a:p>
            <a:r>
              <a:rPr lang="ru-RU" sz="2400" dirty="0" err="1">
                <a:latin typeface="Georgia" pitchFamily="18" charset="0"/>
              </a:rPr>
              <a:t>Пільгові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категорії</a:t>
            </a:r>
            <a:r>
              <a:rPr lang="ru-RU" sz="2400" dirty="0">
                <a:latin typeface="Georgia" pitchFamily="18" charset="0"/>
              </a:rPr>
              <a:t> - </a:t>
            </a:r>
            <a:r>
              <a:rPr lang="ru-RU" sz="2400" dirty="0" err="1">
                <a:latin typeface="Georgia" pitchFamily="18" charset="0"/>
              </a:rPr>
              <a:t>звільнення</a:t>
            </a:r>
            <a:r>
              <a:rPr lang="ru-RU" sz="2400" dirty="0">
                <a:latin typeface="Georgia" pitchFamily="18" charset="0"/>
              </a:rPr>
              <a:t> на 100% та 50% </a:t>
            </a:r>
            <a:r>
              <a:rPr lang="ru-RU" sz="2400" dirty="0" err="1">
                <a:latin typeface="Georgia" pitchFamily="18" charset="0"/>
              </a:rPr>
              <a:t>від</a:t>
            </a:r>
            <a:r>
              <a:rPr lang="ru-RU" sz="2400" dirty="0">
                <a:latin typeface="Georgia" pitchFamily="18" charset="0"/>
              </a:rPr>
              <a:t> оплати </a:t>
            </a:r>
            <a:r>
              <a:rPr lang="ru-RU" sz="2400" dirty="0" err="1">
                <a:latin typeface="Georgia" pitchFamily="18" charset="0"/>
              </a:rPr>
              <a:t>згідно</a:t>
            </a:r>
            <a:r>
              <a:rPr lang="ru-RU" sz="2400" dirty="0">
                <a:latin typeface="Georgia" pitchFamily="18" charset="0"/>
              </a:rPr>
              <a:t> заяви </a:t>
            </a:r>
            <a:r>
              <a:rPr lang="ru-RU" sz="2400" dirty="0" err="1">
                <a:latin typeface="Georgia" pitchFamily="18" charset="0"/>
              </a:rPr>
              <a:t>батьків</a:t>
            </a:r>
            <a:r>
              <a:rPr lang="ru-RU" sz="2400" dirty="0">
                <a:latin typeface="Georgia" pitchFamily="18" charset="0"/>
              </a:rPr>
              <a:t> та </a:t>
            </a:r>
            <a:r>
              <a:rPr lang="ru-RU" sz="2400" dirty="0" err="1">
                <a:latin typeface="Georgia" pitchFamily="18" charset="0"/>
              </a:rPr>
              <a:t>підтверджувальних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документів</a:t>
            </a:r>
            <a:r>
              <a:rPr lang="ru-RU" sz="2400" dirty="0">
                <a:latin typeface="Georgia" pitchFamily="18" charset="0"/>
              </a:rPr>
              <a:t> про право на </a:t>
            </a:r>
            <a:r>
              <a:rPr lang="ru-RU" sz="2400" dirty="0" err="1">
                <a:latin typeface="Georgia" pitchFamily="18" charset="0"/>
              </a:rPr>
              <a:t>пільги</a:t>
            </a:r>
            <a:r>
              <a:rPr lang="ru-RU" sz="2400" dirty="0">
                <a:latin typeface="Georgia" pitchFamily="18" charset="0"/>
              </a:rPr>
              <a:t>.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3F460E9D-6782-4BAC-AEE6-A87D083FA2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913485"/>
              </p:ext>
            </p:extLst>
          </p:nvPr>
        </p:nvGraphicFramePr>
        <p:xfrm>
          <a:off x="777240" y="213360"/>
          <a:ext cx="10911840" cy="650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31EEA1D0-0B5E-4C22-944C-77B5C052E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225615"/>
              </p:ext>
            </p:extLst>
          </p:nvPr>
        </p:nvGraphicFramePr>
        <p:xfrm>
          <a:off x="381000" y="0"/>
          <a:ext cx="1110996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628230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77729" y="176982"/>
            <a:ext cx="7329948" cy="855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Georgia" pitchFamily="18" charset="0"/>
              </a:rPr>
              <a:t>Аналіз відвідування</a:t>
            </a:r>
            <a:endParaRPr lang="ru-RU" sz="3200" b="1" dirty="0">
              <a:latin typeface="Georgia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75647326"/>
              </p:ext>
            </p:extLst>
          </p:nvPr>
        </p:nvGraphicFramePr>
        <p:xfrm>
          <a:off x="353961" y="1254012"/>
          <a:ext cx="11415251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297180"/>
            <a:ext cx="4861560" cy="5118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  <a:latin typeface="Georgia" pitchFamily="18" charset="0"/>
              </a:rPr>
              <a:t>Наші досягнення</a:t>
            </a:r>
          </a:p>
          <a:p>
            <a:r>
              <a:rPr lang="uk-UA" sz="2800" b="1" dirty="0">
                <a:latin typeface="Georgia" pitchFamily="18" charset="0"/>
              </a:rPr>
              <a:t> - відкриття 1 групи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latin typeface="Georgia" pitchFamily="18" charset="0"/>
              </a:rPr>
              <a:t>Зменшення наповнюваності вихованців у вікових групах згідно норм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latin typeface="Georgia" pitchFamily="18" charset="0"/>
              </a:rPr>
              <a:t>Розширення штату працівників та їх навантаження</a:t>
            </a:r>
          </a:p>
          <a:p>
            <a:pPr marL="457200" indent="-457200" algn="ctr">
              <a:buFontTx/>
              <a:buChar char="-"/>
            </a:pPr>
            <a:endParaRPr lang="uk-UA" sz="3200" b="1" dirty="0">
              <a:latin typeface="Georgia" pitchFamily="18" charset="0"/>
            </a:endParaRPr>
          </a:p>
          <a:p>
            <a:pPr algn="ctr"/>
            <a:endParaRPr lang="ru-RU" sz="3200" b="1" dirty="0">
              <a:latin typeface="Georgia" pitchFamily="18" charset="0"/>
            </a:endParaRP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xmlns="" id="{355D5644-AA6F-4F4D-AD39-BF8397208C1E}"/>
              </a:ext>
            </a:extLst>
          </p:cNvPr>
          <p:cNvSpPr/>
          <p:nvPr/>
        </p:nvSpPr>
        <p:spPr>
          <a:xfrm>
            <a:off x="7680960" y="297180"/>
            <a:ext cx="4267200" cy="6263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  <a:latin typeface="Georgia" pitchFamily="18" charset="0"/>
              </a:rPr>
              <a:t>Наша мета:</a:t>
            </a:r>
          </a:p>
          <a:p>
            <a:pPr marL="457200" indent="-457200">
              <a:buFontTx/>
              <a:buChar char="-"/>
            </a:pPr>
            <a:r>
              <a:rPr lang="uk-UA" sz="3200" b="1" dirty="0">
                <a:latin typeface="Georgia" pitchFamily="18" charset="0"/>
              </a:rPr>
              <a:t> Збереження фізичного та психічного здоров’я усіх учасників освітнього процесу,</a:t>
            </a:r>
          </a:p>
          <a:p>
            <a:pPr marL="457200" indent="-457200">
              <a:buFontTx/>
              <a:buChar char="-"/>
            </a:pPr>
            <a:r>
              <a:rPr lang="uk-UA" sz="3200" b="1" dirty="0">
                <a:latin typeface="Georgia" pitchFamily="18" charset="0"/>
              </a:rPr>
              <a:t>Створення комфортних та безпечних умов</a:t>
            </a:r>
          </a:p>
          <a:p>
            <a:pPr algn="ctr"/>
            <a:endParaRPr lang="ru-RU" sz="3200" b="1" dirty="0">
              <a:latin typeface="Georgia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D48D4BB-1EA9-4751-9086-8420042B3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40" y="2373853"/>
            <a:ext cx="3956684" cy="4186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446001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矩形 1"/>
          <p:cNvSpPr/>
          <p:nvPr/>
        </p:nvSpPr>
        <p:spPr>
          <a:xfrm>
            <a:off x="5294671" y="295893"/>
            <a:ext cx="557489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uk-UA" altLang="zh-CN" sz="7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Дякую </a:t>
            </a:r>
          </a:p>
          <a:p>
            <a:pPr algn="ctr">
              <a:lnSpc>
                <a:spcPct val="130000"/>
              </a:lnSpc>
            </a:pPr>
            <a:r>
              <a:rPr lang="uk-UA" altLang="zh-CN" sz="7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за увагу !</a:t>
            </a:r>
            <a:endParaRPr lang="en-US" altLang="zh-CN" sz="7200" b="1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97190" name="图片 4" descr="图片包含 玩偶, 玩具  已生成极高可信度的说明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7771" y="2209966"/>
            <a:ext cx="5205995" cy="5205995"/>
          </a:xfrm>
          <a:prstGeom prst="rect">
            <a:avLst/>
          </a:prstGeom>
        </p:spPr>
      </p:pic>
      <p:pic>
        <p:nvPicPr>
          <p:cNvPr id="33794" name="Picture 2" descr="Немає опису світлини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969" y="193423"/>
            <a:ext cx="4711485" cy="66645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93174" y="383458"/>
            <a:ext cx="10913805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ОРГАНІЗАЦІЙНО-ПРАВОВІ  ЗАСАДИ  ДІЯЛЬНОСТІ                       ЗАКЛАДУ ДОШКІЛЬНОЇ ОСВІТИ </a:t>
            </a:r>
          </a:p>
          <a:p>
            <a:r>
              <a:rPr lang="ru-RU" sz="2400" b="1" dirty="0">
                <a:latin typeface="Georgia" pitchFamily="18" charset="0"/>
              </a:rPr>
              <a:t>Заклад </a:t>
            </a:r>
            <a:r>
              <a:rPr lang="ru-RU" sz="2400" b="1" dirty="0" err="1">
                <a:latin typeface="Georgia" pitchFamily="18" charset="0"/>
              </a:rPr>
              <a:t>дошкільної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освіти</a:t>
            </a:r>
            <a:r>
              <a:rPr lang="ru-RU" sz="2400" b="1" dirty="0">
                <a:latin typeface="Georgia" pitchFamily="18" charset="0"/>
              </a:rPr>
              <a:t> №3 </a:t>
            </a:r>
            <a:r>
              <a:rPr lang="ru-RU" sz="2400" b="1" dirty="0" err="1">
                <a:latin typeface="Georgia" pitchFamily="18" charset="0"/>
              </a:rPr>
              <a:t>здійснює</a:t>
            </a:r>
            <a:r>
              <a:rPr lang="ru-RU" sz="2400" b="1" dirty="0">
                <a:latin typeface="Georgia" pitchFamily="18" charset="0"/>
              </a:rPr>
              <a:t> свою </a:t>
            </a:r>
            <a:r>
              <a:rPr lang="ru-RU" sz="2400" b="1" dirty="0" err="1">
                <a:latin typeface="Georgia" pitchFamily="18" charset="0"/>
              </a:rPr>
              <a:t>діяльність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відповідно</a:t>
            </a:r>
            <a:r>
              <a:rPr lang="ru-RU" sz="2400" b="1" dirty="0">
                <a:latin typeface="Georgia" pitchFamily="18" charset="0"/>
              </a:rPr>
              <a:t> до </a:t>
            </a:r>
            <a:r>
              <a:rPr lang="ru-RU" sz="2400" b="1" dirty="0" err="1">
                <a:latin typeface="Georgia" pitchFamily="18" charset="0"/>
              </a:rPr>
              <a:t>нормативних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документів</a:t>
            </a:r>
            <a:r>
              <a:rPr lang="ru-RU" sz="2400" b="1" dirty="0">
                <a:latin typeface="Georgia" pitchFamily="18" charset="0"/>
              </a:rPr>
              <a:t> та </a:t>
            </a:r>
            <a:r>
              <a:rPr lang="ru-RU" sz="2400" b="1" dirty="0" err="1">
                <a:latin typeface="Georgia" pitchFamily="18" charset="0"/>
              </a:rPr>
              <a:t>законодавчих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актів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України</a:t>
            </a:r>
            <a:r>
              <a:rPr lang="ru-RU" sz="2400" b="1" dirty="0">
                <a:latin typeface="Georgia" pitchFamily="18" charset="0"/>
              </a:rPr>
              <a:t>:</a:t>
            </a:r>
          </a:p>
          <a:p>
            <a:r>
              <a:rPr lang="ru-RU" sz="2400" dirty="0">
                <a:latin typeface="Georgia" pitchFamily="18" charset="0"/>
              </a:rPr>
              <a:t>• </a:t>
            </a:r>
            <a:r>
              <a:rPr lang="ru-RU" sz="2400" dirty="0" err="1">
                <a:latin typeface="Georgia" pitchFamily="18" charset="0"/>
              </a:rPr>
              <a:t>Конституції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України</a:t>
            </a:r>
            <a:r>
              <a:rPr lang="ru-RU" sz="2400" dirty="0">
                <a:latin typeface="Georgia" pitchFamily="18" charset="0"/>
              </a:rPr>
              <a:t> </a:t>
            </a:r>
          </a:p>
          <a:p>
            <a:r>
              <a:rPr lang="ru-RU" sz="2400" dirty="0">
                <a:latin typeface="Georgia" pitchFamily="18" charset="0"/>
              </a:rPr>
              <a:t>• Закону </a:t>
            </a:r>
            <a:r>
              <a:rPr lang="ru-RU" sz="2400" dirty="0" err="1">
                <a:latin typeface="Georgia" pitchFamily="18" charset="0"/>
              </a:rPr>
              <a:t>України</a:t>
            </a:r>
            <a:r>
              <a:rPr lang="ru-RU" sz="2400" dirty="0">
                <a:latin typeface="Georgia" pitchFamily="18" charset="0"/>
              </a:rPr>
              <a:t> «Про </a:t>
            </a:r>
            <a:r>
              <a:rPr lang="ru-RU" sz="2400" dirty="0" err="1">
                <a:latin typeface="Georgia" pitchFamily="18" charset="0"/>
              </a:rPr>
              <a:t>освіту</a:t>
            </a:r>
            <a:r>
              <a:rPr lang="ru-RU" sz="2400" dirty="0">
                <a:latin typeface="Georgia" pitchFamily="18" charset="0"/>
              </a:rPr>
              <a:t>»</a:t>
            </a:r>
          </a:p>
          <a:p>
            <a:r>
              <a:rPr lang="ru-RU" sz="2400" dirty="0">
                <a:latin typeface="Georgia" pitchFamily="18" charset="0"/>
              </a:rPr>
              <a:t>• Закону </a:t>
            </a:r>
            <a:r>
              <a:rPr lang="ru-RU" sz="2400" dirty="0" err="1">
                <a:latin typeface="Georgia" pitchFamily="18" charset="0"/>
              </a:rPr>
              <a:t>України</a:t>
            </a:r>
            <a:r>
              <a:rPr lang="ru-RU" sz="2400" dirty="0">
                <a:latin typeface="Georgia" pitchFamily="18" charset="0"/>
              </a:rPr>
              <a:t> «Про </a:t>
            </a:r>
            <a:r>
              <a:rPr lang="ru-RU" sz="2400" dirty="0" err="1">
                <a:latin typeface="Georgia" pitchFamily="18" charset="0"/>
              </a:rPr>
              <a:t>дошкільну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освіту</a:t>
            </a:r>
            <a:r>
              <a:rPr lang="ru-RU" sz="2400" dirty="0">
                <a:latin typeface="Georgia" pitchFamily="18" charset="0"/>
              </a:rPr>
              <a:t>» </a:t>
            </a:r>
          </a:p>
          <a:p>
            <a:r>
              <a:rPr lang="ru-RU" sz="2400" dirty="0">
                <a:latin typeface="Georgia" pitchFamily="18" charset="0"/>
              </a:rPr>
              <a:t>• Закону </a:t>
            </a:r>
            <a:r>
              <a:rPr lang="ru-RU" sz="2400" dirty="0" err="1">
                <a:latin typeface="Georgia" pitchFamily="18" charset="0"/>
              </a:rPr>
              <a:t>України</a:t>
            </a:r>
            <a:r>
              <a:rPr lang="ru-RU" sz="2400" dirty="0">
                <a:latin typeface="Georgia" pitchFamily="18" charset="0"/>
              </a:rPr>
              <a:t> «Про </a:t>
            </a:r>
            <a:r>
              <a:rPr lang="ru-RU" sz="2400" dirty="0" err="1">
                <a:latin typeface="Georgia" pitchFamily="18" charset="0"/>
              </a:rPr>
              <a:t>охорону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дитинства</a:t>
            </a:r>
            <a:r>
              <a:rPr lang="ru-RU" sz="2400" dirty="0">
                <a:latin typeface="Georgia" pitchFamily="18" charset="0"/>
              </a:rPr>
              <a:t>»</a:t>
            </a:r>
          </a:p>
          <a:p>
            <a:r>
              <a:rPr lang="ru-RU" sz="2400" dirty="0">
                <a:latin typeface="Georgia" pitchFamily="18" charset="0"/>
              </a:rPr>
              <a:t>• </a:t>
            </a:r>
            <a:r>
              <a:rPr lang="ru-RU" sz="2400" dirty="0" err="1">
                <a:latin typeface="Georgia" pitchFamily="18" charset="0"/>
              </a:rPr>
              <a:t>Конвенції</a:t>
            </a:r>
            <a:r>
              <a:rPr lang="ru-RU" sz="2400" dirty="0">
                <a:latin typeface="Georgia" pitchFamily="18" charset="0"/>
              </a:rPr>
              <a:t> про права </a:t>
            </a:r>
            <a:r>
              <a:rPr lang="ru-RU" sz="2400" dirty="0" err="1">
                <a:latin typeface="Georgia" pitchFamily="18" charset="0"/>
              </a:rPr>
              <a:t>дитини</a:t>
            </a:r>
            <a:r>
              <a:rPr lang="ru-RU" sz="2400" dirty="0">
                <a:latin typeface="Georgia" pitchFamily="18" charset="0"/>
              </a:rPr>
              <a:t> </a:t>
            </a:r>
          </a:p>
          <a:p>
            <a:r>
              <a:rPr lang="ru-RU" sz="2400" dirty="0">
                <a:latin typeface="Georgia" pitchFamily="18" charset="0"/>
              </a:rPr>
              <a:t>• </a:t>
            </a:r>
            <a:r>
              <a:rPr lang="ru-RU" sz="2400" dirty="0" err="1">
                <a:latin typeface="Georgia" pitchFamily="18" charset="0"/>
              </a:rPr>
              <a:t>Національної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доктрини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розвитку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освіти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України</a:t>
            </a:r>
            <a:r>
              <a:rPr lang="ru-RU" sz="2400" dirty="0">
                <a:latin typeface="Georgia" pitchFamily="18" charset="0"/>
              </a:rPr>
              <a:t> в </a:t>
            </a:r>
            <a:r>
              <a:rPr lang="en-US" sz="2400" dirty="0">
                <a:latin typeface="Georgia" pitchFamily="18" charset="0"/>
              </a:rPr>
              <a:t>XXI </a:t>
            </a:r>
            <a:r>
              <a:rPr lang="ru-RU" sz="2400" dirty="0" err="1">
                <a:latin typeface="Georgia" pitchFamily="18" charset="0"/>
              </a:rPr>
              <a:t>столітті</a:t>
            </a:r>
            <a:r>
              <a:rPr lang="ru-RU" sz="2400" dirty="0">
                <a:latin typeface="Georgia" pitchFamily="18" charset="0"/>
              </a:rPr>
              <a:t> </a:t>
            </a:r>
          </a:p>
          <a:p>
            <a:r>
              <a:rPr lang="ru-RU" sz="2400" dirty="0">
                <a:latin typeface="Georgia" pitchFamily="18" charset="0"/>
              </a:rPr>
              <a:t>• </a:t>
            </a:r>
            <a:r>
              <a:rPr lang="ru-RU" sz="2400" dirty="0" err="1">
                <a:latin typeface="Georgia" pitchFamily="18" charset="0"/>
              </a:rPr>
              <a:t>Положення</a:t>
            </a:r>
            <a:r>
              <a:rPr lang="ru-RU" sz="2400" dirty="0">
                <a:latin typeface="Georgia" pitchFamily="18" charset="0"/>
              </a:rPr>
              <a:t> про заклад </a:t>
            </a:r>
            <a:r>
              <a:rPr lang="ru-RU" sz="2400" dirty="0" err="1">
                <a:latin typeface="Georgia" pitchFamily="18" charset="0"/>
              </a:rPr>
              <a:t>дошкільної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освіти</a:t>
            </a:r>
            <a:r>
              <a:rPr lang="ru-RU" sz="2400" dirty="0">
                <a:latin typeface="Georgia" pitchFamily="18" charset="0"/>
              </a:rPr>
              <a:t> </a:t>
            </a:r>
          </a:p>
          <a:p>
            <a:r>
              <a:rPr lang="ru-RU" sz="2400" dirty="0">
                <a:latin typeface="Georgia" pitchFamily="18" charset="0"/>
              </a:rPr>
              <a:t>• Порядку </a:t>
            </a:r>
            <a:r>
              <a:rPr lang="ru-RU" sz="2400" dirty="0" err="1">
                <a:latin typeface="Georgia" pitchFamily="18" charset="0"/>
              </a:rPr>
              <a:t>організації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діяльності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інклюзивних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груп</a:t>
            </a:r>
            <a:r>
              <a:rPr lang="ru-RU" sz="2400" dirty="0">
                <a:latin typeface="Georgia" pitchFamily="18" charset="0"/>
              </a:rPr>
              <a:t> у закладах </a:t>
            </a:r>
            <a:r>
              <a:rPr lang="ru-RU" sz="2400" dirty="0" err="1">
                <a:latin typeface="Georgia" pitchFamily="18" charset="0"/>
              </a:rPr>
              <a:t>дошкільної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освіти</a:t>
            </a:r>
            <a:r>
              <a:rPr lang="ru-RU" sz="2400" dirty="0">
                <a:latin typeface="Georgia" pitchFamily="18" charset="0"/>
              </a:rPr>
              <a:t> </a:t>
            </a:r>
          </a:p>
          <a:p>
            <a:r>
              <a:rPr lang="ru-RU" sz="2400" dirty="0">
                <a:latin typeface="Georgia" pitchFamily="18" charset="0"/>
              </a:rPr>
              <a:t>• Статуту та </a:t>
            </a:r>
            <a:r>
              <a:rPr lang="ru-RU" sz="2400" dirty="0" err="1">
                <a:latin typeface="Georgia" pitchFamily="18" charset="0"/>
              </a:rPr>
              <a:t>інших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розпорядчих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err="1">
                <a:latin typeface="Georgia" pitchFamily="18" charset="0"/>
              </a:rPr>
              <a:t>документів</a:t>
            </a:r>
            <a:r>
              <a:rPr lang="ru-RU" sz="2400" dirty="0"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0556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84238" y="2606816"/>
            <a:ext cx="11223524" cy="4124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endParaRPr lang="uk-UA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lvl="0" algn="ctr"/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Діяльність  закладу дошкільної освіти здійснюється  згідно :</a:t>
            </a:r>
          </a:p>
          <a:p>
            <a:pPr lvl="0"/>
            <a:endParaRPr lang="uk-UA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lvl="0" algn="ctr"/>
            <a:r>
              <a:rPr lang="uk-UA" sz="2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- Плану роботи на навчальний рік -                                             з 01.09.2024р. до 31.05.2025р.</a:t>
            </a:r>
          </a:p>
          <a:p>
            <a:pPr marL="457200" lvl="0" indent="-457200" algn="ctr">
              <a:buFontTx/>
              <a:buChar char="-"/>
            </a:pPr>
            <a:r>
              <a:rPr lang="uk-UA" sz="2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Плану роботи на літній період -                                       з 01.08.2025р. по 29.08.2025р.  </a:t>
            </a:r>
          </a:p>
          <a:p>
            <a:pPr lvl="0"/>
            <a:endParaRPr lang="uk-UA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lvl="0"/>
            <a:endParaRPr lang="uk-UA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lvl="0"/>
            <a:endParaRPr lang="uk-UA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2854" y="235973"/>
            <a:ext cx="9060826" cy="25537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Режим роботи ЗДО№3:</a:t>
            </a:r>
          </a:p>
          <a:p>
            <a:pPr lvl="0" algn="ctr"/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9 </a:t>
            </a:r>
            <a:r>
              <a:rPr lang="uk-UA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год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  <a:p>
            <a:pPr lvl="0" algn="ctr"/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з 8.00. до 17.00</a:t>
            </a:r>
          </a:p>
          <a:p>
            <a:pPr lvl="0" algn="ctr"/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Діє  ранкова чергова група : з 7.30 – 8.00</a:t>
            </a:r>
          </a:p>
          <a:p>
            <a:pPr lvl="0" algn="ctr"/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Та вечірня чергова група : з 17.00 – 17.30</a:t>
            </a:r>
          </a:p>
          <a:p>
            <a:pPr lvl="0" algn="ctr"/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(за заявами та потребами батьків)</a:t>
            </a:r>
          </a:p>
        </p:txBody>
      </p:sp>
    </p:spTree>
    <p:extLst>
      <p:ext uri="{BB962C8B-B14F-4D97-AF65-F5344CB8AC3E}">
        <p14:creationId xmlns:p14="http://schemas.microsoft.com/office/powerpoint/2010/main" val="86783952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43109"/>
              </p:ext>
            </p:extLst>
          </p:nvPr>
        </p:nvGraphicFramePr>
        <p:xfrm>
          <a:off x="1038386" y="18602"/>
          <a:ext cx="10554347" cy="6620846"/>
        </p:xfrm>
        <a:graphic>
          <a:graphicData uri="http://schemas.openxmlformats.org/drawingml/2006/table">
            <a:tbl>
              <a:tblPr/>
              <a:tblGrid>
                <a:gridCol w="23985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350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207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7099">
                <a:tc gridSpan="3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3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2024-2025 навчальний рік</a:t>
                      </a: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3126">
                <a:tc row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        </a:t>
                      </a: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8 груп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в очному режимі:</a:t>
                      </a: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 234 дитини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2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2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- 1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група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раннього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віку</a:t>
                      </a:r>
                      <a:endParaRPr lang="ru-RU" sz="2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 діти до 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років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1 різновікова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(від 2 до</a:t>
                      </a:r>
                      <a:r>
                        <a:rPr lang="uk-UA" sz="24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4років)</a:t>
                      </a:r>
                      <a:endParaRPr lang="ru-RU" sz="2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-6 груп</a:t>
                      </a: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2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 дошкільного віку: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uk-UA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9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cs typeface="Times New Roman"/>
                        </a:rPr>
                        <a:t>-2</a:t>
                      </a:r>
                      <a:r>
                        <a:rPr lang="ru-RU"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cs typeface="Times New Roman"/>
                        </a:rPr>
                        <a:t>групи</a:t>
                      </a:r>
                      <a:r>
                        <a:rPr lang="ru-RU" sz="2400" dirty="0">
                          <a:latin typeface="Times New Roman"/>
                          <a:cs typeface="Times New Roman"/>
                        </a:rPr>
                        <a:t> – </a:t>
                      </a:r>
                      <a:r>
                        <a:rPr lang="ru-RU" sz="2400" dirty="0" err="1">
                          <a:latin typeface="Times New Roman"/>
                          <a:cs typeface="Times New Roman"/>
                        </a:rPr>
                        <a:t>молодшого</a:t>
                      </a:r>
                      <a:endParaRPr lang="ru-RU" sz="2400" dirty="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cs typeface="Times New Roman"/>
                        </a:rPr>
                        <a:t>дошкільного</a:t>
                      </a:r>
                      <a:r>
                        <a:rPr lang="ru-RU"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uk-UA" sz="2400" dirty="0">
                          <a:latin typeface="Times New Roman"/>
                          <a:cs typeface="Times New Roman"/>
                        </a:rPr>
                        <a:t>віку     </a:t>
                      </a:r>
                      <a:endParaRPr lang="ru-RU" sz="2400" dirty="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cs typeface="Times New Roman"/>
                        </a:rPr>
                        <a:t>-2</a:t>
                      </a:r>
                      <a:r>
                        <a:rPr lang="ru-RU"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cs typeface="Times New Roman"/>
                        </a:rPr>
                        <a:t>групи</a:t>
                      </a:r>
                      <a:r>
                        <a:rPr lang="ru-RU" sz="2400" dirty="0">
                          <a:latin typeface="Times New Roman"/>
                          <a:cs typeface="Times New Roman"/>
                        </a:rPr>
                        <a:t> – </a:t>
                      </a:r>
                      <a:r>
                        <a:rPr lang="ru-RU" sz="2400" dirty="0" err="1">
                          <a:latin typeface="Times New Roman"/>
                          <a:cs typeface="Times New Roman"/>
                        </a:rPr>
                        <a:t>середнього</a:t>
                      </a:r>
                      <a:endParaRPr lang="ru-RU" sz="2400" dirty="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cs typeface="Times New Roman"/>
                        </a:rPr>
                        <a:t>дошкільного</a:t>
                      </a:r>
                      <a:r>
                        <a:rPr lang="ru-RU"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cs typeface="Times New Roman"/>
                        </a:rPr>
                        <a:t>віку</a:t>
                      </a:r>
                      <a:r>
                        <a:rPr lang="ru-RU" sz="2400" dirty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cs typeface="Times New Roman"/>
                        </a:rPr>
                        <a:t>-2 групи – старшого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cs typeface="Times New Roman"/>
                        </a:rPr>
                        <a:t> дошкільного віку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3903">
                <a:tc rowSpan="6">
                  <a:txBody>
                    <a:bodyPr/>
                    <a:lstStyle/>
                    <a:p>
                      <a:pPr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     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         ЗДО має: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Музичний зал</a:t>
                      </a: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None/>
                      </a:pP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Логопедичний кабінет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Спортивний зал</a:t>
                      </a: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Кабінет психолога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3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Ресурсну кімнату</a:t>
                      </a: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None/>
                      </a:pP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Медичний кабінет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>
                        <a:lnSpc>
                          <a:spcPts val="1475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ізолятор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Театральну кімнату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Методичний кабінет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6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Українську світлицю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Музичний кабінет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29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endParaRPr lang="uk-UA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ts val="1475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8 ігрових майданчиків</a:t>
                      </a:r>
                      <a:r>
                        <a:rPr lang="ru-RU" sz="2400" baseline="0" dirty="0">
                          <a:latin typeface="Calibri"/>
                          <a:ea typeface="Times New Roman"/>
                          <a:cs typeface="Times New Roman"/>
                        </a:rPr>
                        <a:t>             - 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Сад, город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06689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964425" y="221564"/>
            <a:ext cx="6248400" cy="6924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all" normalizeH="0" baseline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КАДРОВЕ      ЗАБЕЗПЕЧЕННЯ</a:t>
            </a:r>
            <a:endParaRPr kumimoji="0" lang="ru-RU" sz="24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4247535" y="992136"/>
            <a:ext cx="3726785" cy="676275"/>
          </a:xfrm>
          <a:prstGeom prst="downArrowCallout">
            <a:avLst>
              <a:gd name="adj1" fmla="val 111209"/>
              <a:gd name="adj2" fmla="val 111209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2024-2025навчальний рік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4843221" y="1791482"/>
            <a:ext cx="2812942" cy="1029210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>
                <a:latin typeface="Times New Roman" pitchFamily="18" charset="0"/>
                <a:cs typeface="Arial" pitchFamily="34" charset="0"/>
              </a:rPr>
              <a:t>49</a:t>
            </a: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працівників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769098" y="226010"/>
            <a:ext cx="1854200" cy="1339319"/>
          </a:xfrm>
          <a:prstGeom prst="downArrowCallout">
            <a:avLst>
              <a:gd name="adj1" fmla="val 97333"/>
              <a:gd name="adj2" fmla="val 97333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24- педагогічних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5092007" y="3010456"/>
            <a:ext cx="2269688" cy="864119"/>
          </a:xfrm>
          <a:prstGeom prst="downArrowCallout">
            <a:avLst>
              <a:gd name="adj1" fmla="val 101167"/>
              <a:gd name="adj2" fmla="val 101167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2 - медичних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9500461" y="263471"/>
            <a:ext cx="2423734" cy="781665"/>
          </a:xfrm>
          <a:prstGeom prst="downArrowCallout">
            <a:avLst>
              <a:gd name="adj1" fmla="val 101167"/>
              <a:gd name="adj2" fmla="val 101167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23- технічних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247973" y="1698275"/>
            <a:ext cx="4138047" cy="40515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Директор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Вихователь-методист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Практичний психолог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Інструктор з фізкультури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lang="uk-UA" sz="2400" dirty="0">
                <a:latin typeface="Times New Roman" pitchFamily="18" charset="0"/>
                <a:cs typeface="Arial" pitchFamily="34" charset="0"/>
              </a:rPr>
              <a:t>М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узичний керівник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13</a:t>
            </a:r>
            <a:r>
              <a:rPr kumimoji="0" lang="uk-UA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вихователів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lang="uk-UA" sz="2400" dirty="0">
                <a:latin typeface="Times New Roman" pitchFamily="18" charset="0"/>
                <a:cs typeface="Arial" pitchFamily="34" charset="0"/>
              </a:rPr>
              <a:t> 5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асистентів</a:t>
            </a:r>
            <a:r>
              <a:rPr kumimoji="0" lang="uk-UA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вихователів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5460863" y="4057516"/>
            <a:ext cx="1630363" cy="154386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 сестри медичних старших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8229600" y="1115878"/>
            <a:ext cx="3766088" cy="574212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Завгосп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Діловод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Комірник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Каштелян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 машиніста з прання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lang="uk-UA" sz="2000" dirty="0">
                <a:latin typeface="Times New Roman" pitchFamily="18" charset="0"/>
                <a:cs typeface="Arial" pitchFamily="34" charset="0"/>
              </a:rPr>
              <a:t>2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кухаря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2 підсобних робітника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Прибиральниця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2 сторожа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lang="uk-UA" sz="2000" dirty="0">
                <a:latin typeface="Times New Roman" pitchFamily="18" charset="0"/>
                <a:cs typeface="Arial" pitchFamily="34" charset="0"/>
              </a:rPr>
              <a:t>8 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помічників вихователів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lang="uk-UA" sz="2000" dirty="0">
                <a:latin typeface="Times New Roman" pitchFamily="18" charset="0"/>
                <a:cs typeface="Arial" pitchFamily="34" charset="0"/>
              </a:rPr>
              <a:t> д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вірник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lang="uk-UA" sz="2000" dirty="0">
                <a:latin typeface="Times New Roman" pitchFamily="18" charset="0"/>
                <a:cs typeface="Arial" pitchFamily="34" charset="0"/>
              </a:rPr>
              <a:t> р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обітник з обслуговування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-"/>
              <a:tabLst/>
            </a:pPr>
            <a:r>
              <a:rPr lang="uk-UA" sz="2000" dirty="0" err="1">
                <a:latin typeface="Times New Roman" pitchFamily="18" charset="0"/>
                <a:cs typeface="Arial" pitchFamily="34" charset="0"/>
              </a:rPr>
              <a:t>-кочегари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332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1054819" y="235973"/>
            <a:ext cx="4180859" cy="1330643"/>
          </a:xfrm>
          <a:prstGeom prst="downArrowCallout">
            <a:avLst>
              <a:gd name="adj1" fmla="val 94940"/>
              <a:gd name="adj2" fmla="val 94940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Методична діяльність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2024-2025н.р.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216310" y="1638084"/>
            <a:ext cx="5890855" cy="1491737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иконання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завдань</a:t>
            </a: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Базового компонента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дошкільної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освіти</a:t>
            </a: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389450" y="5121900"/>
            <a:ext cx="5672137" cy="1345328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еалізаці</a:t>
            </a: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я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пріоритетних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завдань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річного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плану</a:t>
            </a: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ЗДО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№3</a:t>
            </a: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6135329" y="1"/>
            <a:ext cx="5840361" cy="2971800"/>
          </a:xfrm>
          <a:prstGeom prst="downArrowCallout">
            <a:avLst>
              <a:gd name="adj1" fmla="val 37348"/>
              <a:gd name="adj2" fmla="val 37348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Збереження та зміцнення здоров’я дітей, шляхом інтеграції сучасних оздоровчих та спортивних практик в процесі фізкультурно-оздоровчої роботи в ЗДО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35846" name="AutoShape 6"/>
          <p:cNvSpPr>
            <a:spLocks noChangeArrowheads="1"/>
          </p:cNvSpPr>
          <p:nvPr/>
        </p:nvSpPr>
        <p:spPr bwMode="auto">
          <a:xfrm>
            <a:off x="6225740" y="2723415"/>
            <a:ext cx="5825612" cy="2820075"/>
          </a:xfrm>
          <a:prstGeom prst="downArrowCallout">
            <a:avLst>
              <a:gd name="adj1" fmla="val 40567"/>
              <a:gd name="adj2" fmla="val 37141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Формування соціально-громадянської компетентності дошкільників засобами національно-патріотичного виховання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6130414" y="5129304"/>
            <a:ext cx="5796115" cy="1728695"/>
          </a:xfrm>
          <a:prstGeom prst="downArrowCallout">
            <a:avLst>
              <a:gd name="adj1" fmla="val 40567"/>
              <a:gd name="adj2" fmla="val 37141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err="1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С</a:t>
            </a:r>
            <a:r>
              <a:rPr kumimoji="0" 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амооцінювання</a:t>
            </a: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 діяльності закладу за напрямом «Освітнє середовище» 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295685" y="3177386"/>
            <a:ext cx="5699126" cy="1873046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>
                <a:latin typeface="Times New Roman" pitchFamily="18" charset="0"/>
                <a:cs typeface="Arial" pitchFamily="34" charset="0"/>
              </a:rPr>
              <a:t>О</a:t>
            </a:r>
            <a:r>
              <a:rPr kumimoji="0" lang="uk-UA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світньої програми для дітей від 2- х  до 7 років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baseline="0" dirty="0">
                <a:latin typeface="Times New Roman" pitchFamily="18" charset="0"/>
                <a:cs typeface="Arial" pitchFamily="34" charset="0"/>
              </a:rPr>
              <a:t>“Дитина” та програми «Освіта та піклування»</a:t>
            </a: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6689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1473</TotalTime>
  <Words>996</Words>
  <Application>Microsoft Office PowerPoint</Application>
  <PresentationFormat>Произвольный</PresentationFormat>
  <Paragraphs>226</Paragraphs>
  <Slides>49</Slides>
  <Notes>22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Продовжуємо розбудову внутрішньої системи забезпечення якості освіти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Нина</cp:lastModifiedBy>
  <cp:revision>122</cp:revision>
  <dcterms:created xsi:type="dcterms:W3CDTF">2018-08-22T05:26:00Z</dcterms:created>
  <dcterms:modified xsi:type="dcterms:W3CDTF">2025-09-09T11:47:44Z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1033-11.2.0.10351</vt:lpwstr>
  </property>
  <property fmtid="{D5CDD505-2E9C-101B-9397-08002B2CF9AE}" pid="3" name="ICV">
    <vt:lpwstr>18b5bb8455bd4f3186cf68ed79d535ec</vt:lpwstr>
  </property>
</Properties>
</file>